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4" r:id="rId2"/>
    <p:sldMasterId id="2147483688" r:id="rId3"/>
  </p:sldMasterIdLst>
  <p:notesMasterIdLst>
    <p:notesMasterId r:id="rId25"/>
  </p:notesMasterIdLst>
  <p:handoutMasterIdLst>
    <p:handoutMasterId r:id="rId26"/>
  </p:handoutMasterIdLst>
  <p:sldIdLst>
    <p:sldId id="265" r:id="rId4"/>
    <p:sldId id="266" r:id="rId5"/>
    <p:sldId id="297" r:id="rId6"/>
    <p:sldId id="380" r:id="rId7"/>
    <p:sldId id="391" r:id="rId8"/>
    <p:sldId id="351" r:id="rId9"/>
    <p:sldId id="365" r:id="rId10"/>
    <p:sldId id="361" r:id="rId11"/>
    <p:sldId id="392" r:id="rId12"/>
    <p:sldId id="375" r:id="rId13"/>
    <p:sldId id="383" r:id="rId14"/>
    <p:sldId id="372" r:id="rId15"/>
    <p:sldId id="376" r:id="rId16"/>
    <p:sldId id="386" r:id="rId17"/>
    <p:sldId id="382" r:id="rId18"/>
    <p:sldId id="356" r:id="rId19"/>
    <p:sldId id="328" r:id="rId20"/>
    <p:sldId id="327" r:id="rId21"/>
    <p:sldId id="390" r:id="rId22"/>
    <p:sldId id="321" r:id="rId23"/>
    <p:sldId id="393"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922" autoAdjust="0"/>
    <p:restoredTop sz="73540" autoAdjust="0"/>
  </p:normalViewPr>
  <p:slideViewPr>
    <p:cSldViewPr>
      <p:cViewPr varScale="1">
        <p:scale>
          <a:sx n="71" d="100"/>
          <a:sy n="71" d="100"/>
        </p:scale>
        <p:origin x="1840" y="176"/>
      </p:cViewPr>
      <p:guideLst>
        <p:guide orient="horz" pos="2160"/>
        <p:guide pos="2880"/>
      </p:guideLst>
    </p:cSldViewPr>
  </p:slideViewPr>
  <p:notesTextViewPr>
    <p:cViewPr>
      <p:scale>
        <a:sx n="75" d="100"/>
        <a:sy n="75" d="100"/>
      </p:scale>
      <p:origin x="0" y="0"/>
    </p:cViewPr>
  </p:notesTextViewPr>
  <p:sorterViewPr>
    <p:cViewPr varScale="1">
      <p:scale>
        <a:sx n="100" d="100"/>
        <a:sy n="100" d="100"/>
      </p:scale>
      <p:origin x="0" y="-5420"/>
    </p:cViewPr>
  </p:sorterViewPr>
  <p:notesViewPr>
    <p:cSldViewPr>
      <p:cViewPr varScale="1">
        <p:scale>
          <a:sx n="51" d="100"/>
          <a:sy n="51" d="100"/>
        </p:scale>
        <p:origin x="2668" y="5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diagrams/_rels/drawing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image" Target="../media/image21.png"/><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2EF0A0-6C7E-44C1-9D8A-3B5B299EAC36}"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93344DAC-8731-4C56-9857-7388CA2E692D}">
      <dgm:prSet/>
      <dgm:spPr/>
      <dgm:t>
        <a:bodyPr/>
        <a:lstStyle/>
        <a:p>
          <a:pPr rtl="0"/>
          <a:r>
            <a:rPr lang="en-US" dirty="0">
              <a:solidFill>
                <a:schemeClr val="accent6">
                  <a:lumMod val="75000"/>
                </a:schemeClr>
              </a:solidFill>
            </a:rPr>
            <a:t>Mental health symptoms</a:t>
          </a:r>
        </a:p>
      </dgm:t>
    </dgm:pt>
    <dgm:pt modelId="{D892A395-64DB-4BC1-BE69-DD59C3EFC764}" type="parTrans" cxnId="{3A94E1E3-3A34-4927-8BD0-FDF820E7EDA0}">
      <dgm:prSet/>
      <dgm:spPr/>
      <dgm:t>
        <a:bodyPr/>
        <a:lstStyle/>
        <a:p>
          <a:endParaRPr lang="en-US"/>
        </a:p>
      </dgm:t>
    </dgm:pt>
    <dgm:pt modelId="{393BAD74-4D36-43A2-AFC0-BD6300851170}" type="sibTrans" cxnId="{3A94E1E3-3A34-4927-8BD0-FDF820E7EDA0}">
      <dgm:prSet/>
      <dgm:spPr/>
      <dgm:t>
        <a:bodyPr/>
        <a:lstStyle/>
        <a:p>
          <a:endParaRPr lang="en-US"/>
        </a:p>
      </dgm:t>
    </dgm:pt>
    <dgm:pt modelId="{E65B87A4-3454-4623-95C7-BCFE964C4DD8}">
      <dgm:prSet/>
      <dgm:spPr/>
      <dgm:t>
        <a:bodyPr/>
        <a:lstStyle/>
        <a:p>
          <a:pPr rtl="0"/>
          <a:r>
            <a:rPr lang="en-US" dirty="0">
              <a:solidFill>
                <a:schemeClr val="accent6">
                  <a:lumMod val="75000"/>
                </a:schemeClr>
              </a:solidFill>
            </a:rPr>
            <a:t>Medications/medical complications</a:t>
          </a:r>
        </a:p>
      </dgm:t>
    </dgm:pt>
    <dgm:pt modelId="{33499D4E-2B9A-4F8F-AAB3-67ADF9F60DE1}" type="parTrans" cxnId="{3E0ACF9A-34F3-4048-BDB6-98FB86E1A50A}">
      <dgm:prSet/>
      <dgm:spPr/>
      <dgm:t>
        <a:bodyPr/>
        <a:lstStyle/>
        <a:p>
          <a:endParaRPr lang="en-US"/>
        </a:p>
      </dgm:t>
    </dgm:pt>
    <dgm:pt modelId="{89248107-F21B-4E68-B3B0-538AD46B1739}" type="sibTrans" cxnId="{3E0ACF9A-34F3-4048-BDB6-98FB86E1A50A}">
      <dgm:prSet/>
      <dgm:spPr/>
      <dgm:t>
        <a:bodyPr/>
        <a:lstStyle/>
        <a:p>
          <a:endParaRPr lang="en-US"/>
        </a:p>
      </dgm:t>
    </dgm:pt>
    <dgm:pt modelId="{7B09B844-6317-482A-9243-AFEA93ECC739}">
      <dgm:prSet/>
      <dgm:spPr/>
      <dgm:t>
        <a:bodyPr/>
        <a:lstStyle/>
        <a:p>
          <a:pPr rtl="0"/>
          <a:r>
            <a:rPr lang="en-US" dirty="0">
              <a:solidFill>
                <a:schemeClr val="accent6">
                  <a:lumMod val="75000"/>
                </a:schemeClr>
              </a:solidFill>
            </a:rPr>
            <a:t>Environmental stressors</a:t>
          </a:r>
        </a:p>
      </dgm:t>
    </dgm:pt>
    <dgm:pt modelId="{414CFA65-9FD8-4E34-BE3C-14FD7B0FA177}" type="parTrans" cxnId="{CF799B7C-777E-4C0C-AA4B-D3454320CA6A}">
      <dgm:prSet/>
      <dgm:spPr/>
      <dgm:t>
        <a:bodyPr/>
        <a:lstStyle/>
        <a:p>
          <a:endParaRPr lang="en-US"/>
        </a:p>
      </dgm:t>
    </dgm:pt>
    <dgm:pt modelId="{00D7BAF5-5801-44A3-8A4D-2E4651A4C9D4}" type="sibTrans" cxnId="{CF799B7C-777E-4C0C-AA4B-D3454320CA6A}">
      <dgm:prSet/>
      <dgm:spPr/>
      <dgm:t>
        <a:bodyPr/>
        <a:lstStyle/>
        <a:p>
          <a:endParaRPr lang="en-US"/>
        </a:p>
      </dgm:t>
    </dgm:pt>
    <dgm:pt modelId="{F28ABD0E-A293-415F-9397-BDD4703CAB66}">
      <dgm:prSet/>
      <dgm:spPr/>
      <dgm:t>
        <a:bodyPr/>
        <a:lstStyle/>
        <a:p>
          <a:pPr rtl="0"/>
          <a:r>
            <a:rPr lang="en-US" dirty="0">
              <a:solidFill>
                <a:schemeClr val="accent6">
                  <a:lumMod val="75000"/>
                </a:schemeClr>
              </a:solidFill>
            </a:rPr>
            <a:t>Inappropriate/inadequate supports</a:t>
          </a:r>
          <a:endParaRPr lang="en-US" dirty="0"/>
        </a:p>
      </dgm:t>
    </dgm:pt>
    <dgm:pt modelId="{248D952E-59E5-4646-90D7-F19A9C8BE538}" type="parTrans" cxnId="{391B4048-CDA6-47FB-BC8C-5C1B3E8DB437}">
      <dgm:prSet/>
      <dgm:spPr/>
      <dgm:t>
        <a:bodyPr/>
        <a:lstStyle/>
        <a:p>
          <a:endParaRPr lang="en-US"/>
        </a:p>
      </dgm:t>
    </dgm:pt>
    <dgm:pt modelId="{86E7D60F-7756-4BFE-B1B5-C52EFDBCE3C9}" type="sibTrans" cxnId="{391B4048-CDA6-47FB-BC8C-5C1B3E8DB437}">
      <dgm:prSet/>
      <dgm:spPr/>
      <dgm:t>
        <a:bodyPr/>
        <a:lstStyle/>
        <a:p>
          <a:endParaRPr lang="en-US"/>
        </a:p>
      </dgm:t>
    </dgm:pt>
    <dgm:pt modelId="{AFD9537E-34A3-4E22-96B7-7E2D6FC3E252}">
      <dgm:prSet/>
      <dgm:spPr/>
      <dgm:t>
        <a:bodyPr/>
        <a:lstStyle/>
        <a:p>
          <a:pPr rtl="0"/>
          <a:r>
            <a:rPr lang="en-US" dirty="0">
              <a:solidFill>
                <a:schemeClr val="accent6">
                  <a:lumMod val="75000"/>
                </a:schemeClr>
              </a:solidFill>
            </a:rPr>
            <a:t>Interpersonal stressors (staff, roommates, coworkers) </a:t>
          </a:r>
        </a:p>
      </dgm:t>
    </dgm:pt>
    <dgm:pt modelId="{22024BEC-D79C-4010-BB6E-50AF5BC0C311}" type="parTrans" cxnId="{219021D0-BB3C-4006-A1B3-C358EBC544F0}">
      <dgm:prSet/>
      <dgm:spPr/>
      <dgm:t>
        <a:bodyPr/>
        <a:lstStyle/>
        <a:p>
          <a:endParaRPr lang="en-US"/>
        </a:p>
      </dgm:t>
    </dgm:pt>
    <dgm:pt modelId="{682E4278-D69A-41D5-986A-9247D0895F32}" type="sibTrans" cxnId="{219021D0-BB3C-4006-A1B3-C358EBC544F0}">
      <dgm:prSet/>
      <dgm:spPr/>
      <dgm:t>
        <a:bodyPr/>
        <a:lstStyle/>
        <a:p>
          <a:endParaRPr lang="en-US"/>
        </a:p>
      </dgm:t>
    </dgm:pt>
    <dgm:pt modelId="{DCF28378-8547-4AFE-B532-B53AE7FA1857}">
      <dgm:prSet/>
      <dgm:spPr/>
      <dgm:t>
        <a:bodyPr/>
        <a:lstStyle/>
        <a:p>
          <a:pPr rtl="0"/>
          <a:r>
            <a:rPr lang="en-US" dirty="0">
              <a:solidFill>
                <a:schemeClr val="accent6">
                  <a:lumMod val="75000"/>
                </a:schemeClr>
              </a:solidFill>
            </a:rPr>
            <a:t>Physical stressors (illness, pain) </a:t>
          </a:r>
        </a:p>
      </dgm:t>
    </dgm:pt>
    <dgm:pt modelId="{371BBD19-FDBE-49BB-893A-A1D9B080FE2A}" type="parTrans" cxnId="{E0316CF9-878E-412B-B892-B9FCE1B994CF}">
      <dgm:prSet/>
      <dgm:spPr/>
      <dgm:t>
        <a:bodyPr/>
        <a:lstStyle/>
        <a:p>
          <a:endParaRPr lang="en-US"/>
        </a:p>
      </dgm:t>
    </dgm:pt>
    <dgm:pt modelId="{DF79A8A8-A8C4-496C-B782-4168F9FD87B2}" type="sibTrans" cxnId="{E0316CF9-878E-412B-B892-B9FCE1B994CF}">
      <dgm:prSet/>
      <dgm:spPr/>
      <dgm:t>
        <a:bodyPr/>
        <a:lstStyle/>
        <a:p>
          <a:endParaRPr lang="en-US"/>
        </a:p>
      </dgm:t>
    </dgm:pt>
    <dgm:pt modelId="{474A5DE5-6383-4B58-B674-AD3F7271F02E}">
      <dgm:prSet/>
      <dgm:spPr/>
      <dgm:t>
        <a:bodyPr/>
        <a:lstStyle/>
        <a:p>
          <a:pPr rtl="0"/>
          <a:r>
            <a:rPr lang="en-US" dirty="0">
              <a:solidFill>
                <a:schemeClr val="accent6">
                  <a:lumMod val="75000"/>
                </a:schemeClr>
              </a:solidFill>
            </a:rPr>
            <a:t>Trauma</a:t>
          </a:r>
        </a:p>
      </dgm:t>
    </dgm:pt>
    <dgm:pt modelId="{4AC51399-4F99-4C6A-B040-F16AD8CD637E}" type="parTrans" cxnId="{C49CD98B-C53F-4AF1-93BF-3442CFD3AD1C}">
      <dgm:prSet/>
      <dgm:spPr/>
      <dgm:t>
        <a:bodyPr/>
        <a:lstStyle/>
        <a:p>
          <a:endParaRPr lang="en-US"/>
        </a:p>
      </dgm:t>
    </dgm:pt>
    <dgm:pt modelId="{98A2F8A3-E813-46B6-894F-2439416BA52A}" type="sibTrans" cxnId="{C49CD98B-C53F-4AF1-93BF-3442CFD3AD1C}">
      <dgm:prSet/>
      <dgm:spPr/>
      <dgm:t>
        <a:bodyPr/>
        <a:lstStyle/>
        <a:p>
          <a:endParaRPr lang="en-US"/>
        </a:p>
      </dgm:t>
    </dgm:pt>
    <dgm:pt modelId="{47E08F83-8B98-41E9-8245-2030E792263E}" type="pres">
      <dgm:prSet presAssocID="{0D2EF0A0-6C7E-44C1-9D8A-3B5B299EAC36}" presName="linearFlow" presStyleCnt="0">
        <dgm:presLayoutVars>
          <dgm:dir/>
          <dgm:resizeHandles val="exact"/>
        </dgm:presLayoutVars>
      </dgm:prSet>
      <dgm:spPr/>
    </dgm:pt>
    <dgm:pt modelId="{12E43E15-7ADF-4589-90EF-921516F2AEBE}" type="pres">
      <dgm:prSet presAssocID="{93344DAC-8731-4C56-9857-7388CA2E692D}" presName="composite" presStyleCnt="0"/>
      <dgm:spPr/>
    </dgm:pt>
    <dgm:pt modelId="{4B9B126D-A1DB-407A-BA44-6ACBC2F05E3B}" type="pres">
      <dgm:prSet presAssocID="{93344DAC-8731-4C56-9857-7388CA2E692D}" presName="imgShp" presStyleLbl="fgImgPlace1" presStyleIdx="0" presStyleCnt="7"/>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8A705185-EB0D-47DB-B662-A5DB638A50EE}" type="pres">
      <dgm:prSet presAssocID="{93344DAC-8731-4C56-9857-7388CA2E692D}" presName="txShp" presStyleLbl="node1" presStyleIdx="0" presStyleCnt="7">
        <dgm:presLayoutVars>
          <dgm:bulletEnabled val="1"/>
        </dgm:presLayoutVars>
      </dgm:prSet>
      <dgm:spPr/>
    </dgm:pt>
    <dgm:pt modelId="{5759CA41-FBBF-4396-9576-326EB66D9BDC}" type="pres">
      <dgm:prSet presAssocID="{393BAD74-4D36-43A2-AFC0-BD6300851170}" presName="spacing" presStyleCnt="0"/>
      <dgm:spPr/>
    </dgm:pt>
    <dgm:pt modelId="{B735113B-8E74-4350-BDE0-DEC62CB1E739}" type="pres">
      <dgm:prSet presAssocID="{E65B87A4-3454-4623-95C7-BCFE964C4DD8}" presName="composite" presStyleCnt="0"/>
      <dgm:spPr/>
    </dgm:pt>
    <dgm:pt modelId="{2AC7FA48-6CC5-4434-BE66-BB2375BA28D3}" type="pres">
      <dgm:prSet presAssocID="{E65B87A4-3454-4623-95C7-BCFE964C4DD8}" presName="imgShp" presStyleLbl="fgImgPlace1" presStyleIdx="1" presStyleCnt="7"/>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dgm:spPr>
    </dgm:pt>
    <dgm:pt modelId="{0222820E-5446-4D6D-BE88-F118845EA442}" type="pres">
      <dgm:prSet presAssocID="{E65B87A4-3454-4623-95C7-BCFE964C4DD8}" presName="txShp" presStyleLbl="node1" presStyleIdx="1" presStyleCnt="7">
        <dgm:presLayoutVars>
          <dgm:bulletEnabled val="1"/>
        </dgm:presLayoutVars>
      </dgm:prSet>
      <dgm:spPr/>
    </dgm:pt>
    <dgm:pt modelId="{9E3A7DD6-C5A3-4CC6-8555-83C4B43C3DE9}" type="pres">
      <dgm:prSet presAssocID="{89248107-F21B-4E68-B3B0-538AD46B1739}" presName="spacing" presStyleCnt="0"/>
      <dgm:spPr/>
    </dgm:pt>
    <dgm:pt modelId="{FF624D6B-18DD-4607-99E0-E1D6C8A4619C}" type="pres">
      <dgm:prSet presAssocID="{7B09B844-6317-482A-9243-AFEA93ECC739}" presName="composite" presStyleCnt="0"/>
      <dgm:spPr/>
    </dgm:pt>
    <dgm:pt modelId="{4DCE13C8-C1C6-4203-9AB9-B6CFB06E1C3E}" type="pres">
      <dgm:prSet presAssocID="{7B09B844-6317-482A-9243-AFEA93ECC739}" presName="imgShp" presStyleLbl="fgImgPlace1" presStyleIdx="2" presStyleCnt="7"/>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dgm:spPr>
    </dgm:pt>
    <dgm:pt modelId="{0C175669-1D2A-4DBA-96FF-31461F819D15}" type="pres">
      <dgm:prSet presAssocID="{7B09B844-6317-482A-9243-AFEA93ECC739}" presName="txShp" presStyleLbl="node1" presStyleIdx="2" presStyleCnt="7">
        <dgm:presLayoutVars>
          <dgm:bulletEnabled val="1"/>
        </dgm:presLayoutVars>
      </dgm:prSet>
      <dgm:spPr/>
    </dgm:pt>
    <dgm:pt modelId="{3B549F86-A96F-44EF-BC10-8794840B7F9B}" type="pres">
      <dgm:prSet presAssocID="{00D7BAF5-5801-44A3-8A4D-2E4651A4C9D4}" presName="spacing" presStyleCnt="0"/>
      <dgm:spPr/>
    </dgm:pt>
    <dgm:pt modelId="{EE75ED8D-06C4-4335-8CBD-1C55271F460F}" type="pres">
      <dgm:prSet presAssocID="{F28ABD0E-A293-415F-9397-BDD4703CAB66}" presName="composite" presStyleCnt="0"/>
      <dgm:spPr/>
    </dgm:pt>
    <dgm:pt modelId="{9558DB96-8173-4ED4-B2C2-D9AE84496988}" type="pres">
      <dgm:prSet presAssocID="{F28ABD0E-A293-415F-9397-BDD4703CAB66}" presName="imgShp" presStyleLbl="fgImgPlace1" presStyleIdx="3" presStyleCnt="7"/>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dgm:spPr>
    </dgm:pt>
    <dgm:pt modelId="{DB12205D-F7F9-468F-B919-6C6CC1A9FB00}" type="pres">
      <dgm:prSet presAssocID="{F28ABD0E-A293-415F-9397-BDD4703CAB66}" presName="txShp" presStyleLbl="node1" presStyleIdx="3" presStyleCnt="7">
        <dgm:presLayoutVars>
          <dgm:bulletEnabled val="1"/>
        </dgm:presLayoutVars>
      </dgm:prSet>
      <dgm:spPr/>
    </dgm:pt>
    <dgm:pt modelId="{560E115F-5036-49B2-96F9-B16A69B281F8}" type="pres">
      <dgm:prSet presAssocID="{86E7D60F-7756-4BFE-B1B5-C52EFDBCE3C9}" presName="spacing" presStyleCnt="0"/>
      <dgm:spPr/>
    </dgm:pt>
    <dgm:pt modelId="{B7CD127C-CFA8-4739-81C6-5621978B5D47}" type="pres">
      <dgm:prSet presAssocID="{AFD9537E-34A3-4E22-96B7-7E2D6FC3E252}" presName="composite" presStyleCnt="0"/>
      <dgm:spPr/>
    </dgm:pt>
    <dgm:pt modelId="{DFC469ED-F462-49FE-932F-DDB490D8177A}" type="pres">
      <dgm:prSet presAssocID="{AFD9537E-34A3-4E22-96B7-7E2D6FC3E252}" presName="imgShp" presStyleLbl="fgImgPlace1" presStyleIdx="4" presStyleCnt="7"/>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dgm:spPr>
    </dgm:pt>
    <dgm:pt modelId="{9E9FF4B6-8C89-4ACF-AF03-5EA67D8E78DC}" type="pres">
      <dgm:prSet presAssocID="{AFD9537E-34A3-4E22-96B7-7E2D6FC3E252}" presName="txShp" presStyleLbl="node1" presStyleIdx="4" presStyleCnt="7">
        <dgm:presLayoutVars>
          <dgm:bulletEnabled val="1"/>
        </dgm:presLayoutVars>
      </dgm:prSet>
      <dgm:spPr/>
    </dgm:pt>
    <dgm:pt modelId="{0C33C299-E415-49E1-A0E0-10DB0FB8DD2B}" type="pres">
      <dgm:prSet presAssocID="{682E4278-D69A-41D5-986A-9247D0895F32}" presName="spacing" presStyleCnt="0"/>
      <dgm:spPr/>
    </dgm:pt>
    <dgm:pt modelId="{A19B4AB2-8A03-4585-9077-6A480C988058}" type="pres">
      <dgm:prSet presAssocID="{DCF28378-8547-4AFE-B532-B53AE7FA1857}" presName="composite" presStyleCnt="0"/>
      <dgm:spPr/>
    </dgm:pt>
    <dgm:pt modelId="{07A7EFEB-6D2E-4857-989E-46C2778B9CD9}" type="pres">
      <dgm:prSet presAssocID="{DCF28378-8547-4AFE-B532-B53AE7FA1857}" presName="imgShp" presStyleLbl="fgImgPlace1" presStyleIdx="5" presStyleCnt="7"/>
      <dgm:spPr/>
    </dgm:pt>
    <dgm:pt modelId="{4022AFD6-1A68-4FA0-AF9A-304BFA7D2EDB}" type="pres">
      <dgm:prSet presAssocID="{DCF28378-8547-4AFE-B532-B53AE7FA1857}" presName="txShp" presStyleLbl="node1" presStyleIdx="5" presStyleCnt="7">
        <dgm:presLayoutVars>
          <dgm:bulletEnabled val="1"/>
        </dgm:presLayoutVars>
      </dgm:prSet>
      <dgm:spPr/>
    </dgm:pt>
    <dgm:pt modelId="{AC185752-E020-4A66-90F7-FEC9E0AC150E}" type="pres">
      <dgm:prSet presAssocID="{DF79A8A8-A8C4-496C-B782-4168F9FD87B2}" presName="spacing" presStyleCnt="0"/>
      <dgm:spPr/>
    </dgm:pt>
    <dgm:pt modelId="{F61D5BFE-2AAE-4130-8AFA-5AE8E759B5AF}" type="pres">
      <dgm:prSet presAssocID="{474A5DE5-6383-4B58-B674-AD3F7271F02E}" presName="composite" presStyleCnt="0"/>
      <dgm:spPr/>
    </dgm:pt>
    <dgm:pt modelId="{C2372ABC-FC48-46AC-BD40-3115932D2AA7}" type="pres">
      <dgm:prSet presAssocID="{474A5DE5-6383-4B58-B674-AD3F7271F02E}" presName="imgShp" presStyleLbl="fgImgPlace1" presStyleIdx="6" presStyleCnt="7"/>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dgm:spPr>
    </dgm:pt>
    <dgm:pt modelId="{D450E8E4-978A-4D43-8C8E-045FC8722E46}" type="pres">
      <dgm:prSet presAssocID="{474A5DE5-6383-4B58-B674-AD3F7271F02E}" presName="txShp" presStyleLbl="node1" presStyleIdx="6" presStyleCnt="7">
        <dgm:presLayoutVars>
          <dgm:bulletEnabled val="1"/>
        </dgm:presLayoutVars>
      </dgm:prSet>
      <dgm:spPr/>
    </dgm:pt>
  </dgm:ptLst>
  <dgm:cxnLst>
    <dgm:cxn modelId="{DF0BF61D-61A3-4D2C-9130-22699966F413}" type="presOf" srcId="{AFD9537E-34A3-4E22-96B7-7E2D6FC3E252}" destId="{9E9FF4B6-8C89-4ACF-AF03-5EA67D8E78DC}" srcOrd="0" destOrd="0" presId="urn:microsoft.com/office/officeart/2005/8/layout/vList3"/>
    <dgm:cxn modelId="{ADD6A232-AA23-40AB-BEE6-CEBC6A1AF249}" type="presOf" srcId="{F28ABD0E-A293-415F-9397-BDD4703CAB66}" destId="{DB12205D-F7F9-468F-B919-6C6CC1A9FB00}" srcOrd="0" destOrd="0" presId="urn:microsoft.com/office/officeart/2005/8/layout/vList3"/>
    <dgm:cxn modelId="{32068835-D94E-4885-820C-EF9D4AFF0478}" type="presOf" srcId="{93344DAC-8731-4C56-9857-7388CA2E692D}" destId="{8A705185-EB0D-47DB-B662-A5DB638A50EE}" srcOrd="0" destOrd="0" presId="urn:microsoft.com/office/officeart/2005/8/layout/vList3"/>
    <dgm:cxn modelId="{7C13523E-DF9A-452D-811D-F9126D1EA5E1}" type="presOf" srcId="{0D2EF0A0-6C7E-44C1-9D8A-3B5B299EAC36}" destId="{47E08F83-8B98-41E9-8245-2030E792263E}" srcOrd="0" destOrd="0" presId="urn:microsoft.com/office/officeart/2005/8/layout/vList3"/>
    <dgm:cxn modelId="{391B4048-CDA6-47FB-BC8C-5C1B3E8DB437}" srcId="{0D2EF0A0-6C7E-44C1-9D8A-3B5B299EAC36}" destId="{F28ABD0E-A293-415F-9397-BDD4703CAB66}" srcOrd="3" destOrd="0" parTransId="{248D952E-59E5-4646-90D7-F19A9C8BE538}" sibTransId="{86E7D60F-7756-4BFE-B1B5-C52EFDBCE3C9}"/>
    <dgm:cxn modelId="{3D7BAD53-014F-4F2D-BF98-0DCE7B51C1F7}" type="presOf" srcId="{474A5DE5-6383-4B58-B674-AD3F7271F02E}" destId="{D450E8E4-978A-4D43-8C8E-045FC8722E46}" srcOrd="0" destOrd="0" presId="urn:microsoft.com/office/officeart/2005/8/layout/vList3"/>
    <dgm:cxn modelId="{EE24F153-5378-45DF-950B-4B11B8319FF0}" type="presOf" srcId="{7B09B844-6317-482A-9243-AFEA93ECC739}" destId="{0C175669-1D2A-4DBA-96FF-31461F819D15}" srcOrd="0" destOrd="0" presId="urn:microsoft.com/office/officeart/2005/8/layout/vList3"/>
    <dgm:cxn modelId="{CF799B7C-777E-4C0C-AA4B-D3454320CA6A}" srcId="{0D2EF0A0-6C7E-44C1-9D8A-3B5B299EAC36}" destId="{7B09B844-6317-482A-9243-AFEA93ECC739}" srcOrd="2" destOrd="0" parTransId="{414CFA65-9FD8-4E34-BE3C-14FD7B0FA177}" sibTransId="{00D7BAF5-5801-44A3-8A4D-2E4651A4C9D4}"/>
    <dgm:cxn modelId="{C49CD98B-C53F-4AF1-93BF-3442CFD3AD1C}" srcId="{0D2EF0A0-6C7E-44C1-9D8A-3B5B299EAC36}" destId="{474A5DE5-6383-4B58-B674-AD3F7271F02E}" srcOrd="6" destOrd="0" parTransId="{4AC51399-4F99-4C6A-B040-F16AD8CD637E}" sibTransId="{98A2F8A3-E813-46B6-894F-2439416BA52A}"/>
    <dgm:cxn modelId="{3E0ACF9A-34F3-4048-BDB6-98FB86E1A50A}" srcId="{0D2EF0A0-6C7E-44C1-9D8A-3B5B299EAC36}" destId="{E65B87A4-3454-4623-95C7-BCFE964C4DD8}" srcOrd="1" destOrd="0" parTransId="{33499D4E-2B9A-4F8F-AAB3-67ADF9F60DE1}" sibTransId="{89248107-F21B-4E68-B3B0-538AD46B1739}"/>
    <dgm:cxn modelId="{CF5F8AB8-F353-46AB-959A-23BAD3ACBE4C}" type="presOf" srcId="{DCF28378-8547-4AFE-B532-B53AE7FA1857}" destId="{4022AFD6-1A68-4FA0-AF9A-304BFA7D2EDB}" srcOrd="0" destOrd="0" presId="urn:microsoft.com/office/officeart/2005/8/layout/vList3"/>
    <dgm:cxn modelId="{219021D0-BB3C-4006-A1B3-C358EBC544F0}" srcId="{0D2EF0A0-6C7E-44C1-9D8A-3B5B299EAC36}" destId="{AFD9537E-34A3-4E22-96B7-7E2D6FC3E252}" srcOrd="4" destOrd="0" parTransId="{22024BEC-D79C-4010-BB6E-50AF5BC0C311}" sibTransId="{682E4278-D69A-41D5-986A-9247D0895F32}"/>
    <dgm:cxn modelId="{9C93DCDC-AC32-4D3D-ACB3-5201E4770890}" type="presOf" srcId="{E65B87A4-3454-4623-95C7-BCFE964C4DD8}" destId="{0222820E-5446-4D6D-BE88-F118845EA442}" srcOrd="0" destOrd="0" presId="urn:microsoft.com/office/officeart/2005/8/layout/vList3"/>
    <dgm:cxn modelId="{3A94E1E3-3A34-4927-8BD0-FDF820E7EDA0}" srcId="{0D2EF0A0-6C7E-44C1-9D8A-3B5B299EAC36}" destId="{93344DAC-8731-4C56-9857-7388CA2E692D}" srcOrd="0" destOrd="0" parTransId="{D892A395-64DB-4BC1-BE69-DD59C3EFC764}" sibTransId="{393BAD74-4D36-43A2-AFC0-BD6300851170}"/>
    <dgm:cxn modelId="{E0316CF9-878E-412B-B892-B9FCE1B994CF}" srcId="{0D2EF0A0-6C7E-44C1-9D8A-3B5B299EAC36}" destId="{DCF28378-8547-4AFE-B532-B53AE7FA1857}" srcOrd="5" destOrd="0" parTransId="{371BBD19-FDBE-49BB-893A-A1D9B080FE2A}" sibTransId="{DF79A8A8-A8C4-496C-B782-4168F9FD87B2}"/>
    <dgm:cxn modelId="{B32BBF25-BFC9-4986-9009-CBC53FEEB68B}" type="presParOf" srcId="{47E08F83-8B98-41E9-8245-2030E792263E}" destId="{12E43E15-7ADF-4589-90EF-921516F2AEBE}" srcOrd="0" destOrd="0" presId="urn:microsoft.com/office/officeart/2005/8/layout/vList3"/>
    <dgm:cxn modelId="{6ECE1DE9-0EC7-488A-86BA-C26F710C66E5}" type="presParOf" srcId="{12E43E15-7ADF-4589-90EF-921516F2AEBE}" destId="{4B9B126D-A1DB-407A-BA44-6ACBC2F05E3B}" srcOrd="0" destOrd="0" presId="urn:microsoft.com/office/officeart/2005/8/layout/vList3"/>
    <dgm:cxn modelId="{1C9AA8C5-4F78-4747-9C06-EBA6EDFAF607}" type="presParOf" srcId="{12E43E15-7ADF-4589-90EF-921516F2AEBE}" destId="{8A705185-EB0D-47DB-B662-A5DB638A50EE}" srcOrd="1" destOrd="0" presId="urn:microsoft.com/office/officeart/2005/8/layout/vList3"/>
    <dgm:cxn modelId="{5ECDEE87-7055-4751-9696-D8042C0D60F8}" type="presParOf" srcId="{47E08F83-8B98-41E9-8245-2030E792263E}" destId="{5759CA41-FBBF-4396-9576-326EB66D9BDC}" srcOrd="1" destOrd="0" presId="urn:microsoft.com/office/officeart/2005/8/layout/vList3"/>
    <dgm:cxn modelId="{118EDCC5-8F1A-4524-8C62-32594BE884D3}" type="presParOf" srcId="{47E08F83-8B98-41E9-8245-2030E792263E}" destId="{B735113B-8E74-4350-BDE0-DEC62CB1E739}" srcOrd="2" destOrd="0" presId="urn:microsoft.com/office/officeart/2005/8/layout/vList3"/>
    <dgm:cxn modelId="{64A19AF5-9996-4666-ACF0-4006A20E860B}" type="presParOf" srcId="{B735113B-8E74-4350-BDE0-DEC62CB1E739}" destId="{2AC7FA48-6CC5-4434-BE66-BB2375BA28D3}" srcOrd="0" destOrd="0" presId="urn:microsoft.com/office/officeart/2005/8/layout/vList3"/>
    <dgm:cxn modelId="{6E90DB49-8A4B-4842-A9ED-FD34088886FC}" type="presParOf" srcId="{B735113B-8E74-4350-BDE0-DEC62CB1E739}" destId="{0222820E-5446-4D6D-BE88-F118845EA442}" srcOrd="1" destOrd="0" presId="urn:microsoft.com/office/officeart/2005/8/layout/vList3"/>
    <dgm:cxn modelId="{FE953B4B-58ED-49E7-8F8D-846B3AF46C18}" type="presParOf" srcId="{47E08F83-8B98-41E9-8245-2030E792263E}" destId="{9E3A7DD6-C5A3-4CC6-8555-83C4B43C3DE9}" srcOrd="3" destOrd="0" presId="urn:microsoft.com/office/officeart/2005/8/layout/vList3"/>
    <dgm:cxn modelId="{4F8AFC48-8188-4DC3-B040-A4AEC451BE1A}" type="presParOf" srcId="{47E08F83-8B98-41E9-8245-2030E792263E}" destId="{FF624D6B-18DD-4607-99E0-E1D6C8A4619C}" srcOrd="4" destOrd="0" presId="urn:microsoft.com/office/officeart/2005/8/layout/vList3"/>
    <dgm:cxn modelId="{CFCDEB27-0B8A-4B6E-8E45-739FE16CE468}" type="presParOf" srcId="{FF624D6B-18DD-4607-99E0-E1D6C8A4619C}" destId="{4DCE13C8-C1C6-4203-9AB9-B6CFB06E1C3E}" srcOrd="0" destOrd="0" presId="urn:microsoft.com/office/officeart/2005/8/layout/vList3"/>
    <dgm:cxn modelId="{41ADF7B1-556E-4BCD-85D0-DA6BC998CF60}" type="presParOf" srcId="{FF624D6B-18DD-4607-99E0-E1D6C8A4619C}" destId="{0C175669-1D2A-4DBA-96FF-31461F819D15}" srcOrd="1" destOrd="0" presId="urn:microsoft.com/office/officeart/2005/8/layout/vList3"/>
    <dgm:cxn modelId="{CB972C1F-6764-4E93-9A76-E03F6EB0C185}" type="presParOf" srcId="{47E08F83-8B98-41E9-8245-2030E792263E}" destId="{3B549F86-A96F-44EF-BC10-8794840B7F9B}" srcOrd="5" destOrd="0" presId="urn:microsoft.com/office/officeart/2005/8/layout/vList3"/>
    <dgm:cxn modelId="{FDCFF1C9-506A-461E-B2BA-6A425A987990}" type="presParOf" srcId="{47E08F83-8B98-41E9-8245-2030E792263E}" destId="{EE75ED8D-06C4-4335-8CBD-1C55271F460F}" srcOrd="6" destOrd="0" presId="urn:microsoft.com/office/officeart/2005/8/layout/vList3"/>
    <dgm:cxn modelId="{48B74027-4F0A-4958-AB46-531D62C9F682}" type="presParOf" srcId="{EE75ED8D-06C4-4335-8CBD-1C55271F460F}" destId="{9558DB96-8173-4ED4-B2C2-D9AE84496988}" srcOrd="0" destOrd="0" presId="urn:microsoft.com/office/officeart/2005/8/layout/vList3"/>
    <dgm:cxn modelId="{5B697E9B-C0DE-4846-9B18-E33787293494}" type="presParOf" srcId="{EE75ED8D-06C4-4335-8CBD-1C55271F460F}" destId="{DB12205D-F7F9-468F-B919-6C6CC1A9FB00}" srcOrd="1" destOrd="0" presId="urn:microsoft.com/office/officeart/2005/8/layout/vList3"/>
    <dgm:cxn modelId="{583D7FE1-E9FC-446E-80FB-DA7348F3266E}" type="presParOf" srcId="{47E08F83-8B98-41E9-8245-2030E792263E}" destId="{560E115F-5036-49B2-96F9-B16A69B281F8}" srcOrd="7" destOrd="0" presId="urn:microsoft.com/office/officeart/2005/8/layout/vList3"/>
    <dgm:cxn modelId="{F5BC0436-1A21-421F-85EF-C7F2A647E506}" type="presParOf" srcId="{47E08F83-8B98-41E9-8245-2030E792263E}" destId="{B7CD127C-CFA8-4739-81C6-5621978B5D47}" srcOrd="8" destOrd="0" presId="urn:microsoft.com/office/officeart/2005/8/layout/vList3"/>
    <dgm:cxn modelId="{695F1D14-68E7-4B0A-9A28-F4797B9110BE}" type="presParOf" srcId="{B7CD127C-CFA8-4739-81C6-5621978B5D47}" destId="{DFC469ED-F462-49FE-932F-DDB490D8177A}" srcOrd="0" destOrd="0" presId="urn:microsoft.com/office/officeart/2005/8/layout/vList3"/>
    <dgm:cxn modelId="{86873F30-D54E-4D52-9600-F1D4699D19DF}" type="presParOf" srcId="{B7CD127C-CFA8-4739-81C6-5621978B5D47}" destId="{9E9FF4B6-8C89-4ACF-AF03-5EA67D8E78DC}" srcOrd="1" destOrd="0" presId="urn:microsoft.com/office/officeart/2005/8/layout/vList3"/>
    <dgm:cxn modelId="{9C232879-0AD1-4395-B969-7FFCC69690D7}" type="presParOf" srcId="{47E08F83-8B98-41E9-8245-2030E792263E}" destId="{0C33C299-E415-49E1-A0E0-10DB0FB8DD2B}" srcOrd="9" destOrd="0" presId="urn:microsoft.com/office/officeart/2005/8/layout/vList3"/>
    <dgm:cxn modelId="{3453E12F-8B05-4C1D-A91A-21A769917526}" type="presParOf" srcId="{47E08F83-8B98-41E9-8245-2030E792263E}" destId="{A19B4AB2-8A03-4585-9077-6A480C988058}" srcOrd="10" destOrd="0" presId="urn:microsoft.com/office/officeart/2005/8/layout/vList3"/>
    <dgm:cxn modelId="{04ADAEA0-AFEC-4A99-86E2-B32076093476}" type="presParOf" srcId="{A19B4AB2-8A03-4585-9077-6A480C988058}" destId="{07A7EFEB-6D2E-4857-989E-46C2778B9CD9}" srcOrd="0" destOrd="0" presId="urn:microsoft.com/office/officeart/2005/8/layout/vList3"/>
    <dgm:cxn modelId="{D6C370B5-B07C-492A-B1D9-04BD490C45F2}" type="presParOf" srcId="{A19B4AB2-8A03-4585-9077-6A480C988058}" destId="{4022AFD6-1A68-4FA0-AF9A-304BFA7D2EDB}" srcOrd="1" destOrd="0" presId="urn:microsoft.com/office/officeart/2005/8/layout/vList3"/>
    <dgm:cxn modelId="{9F5C67BB-8A43-45D7-A0DB-E8D32EDF4CA7}" type="presParOf" srcId="{47E08F83-8B98-41E9-8245-2030E792263E}" destId="{AC185752-E020-4A66-90F7-FEC9E0AC150E}" srcOrd="11" destOrd="0" presId="urn:microsoft.com/office/officeart/2005/8/layout/vList3"/>
    <dgm:cxn modelId="{932D9289-F427-4D7E-988A-8F675062890D}" type="presParOf" srcId="{47E08F83-8B98-41E9-8245-2030E792263E}" destId="{F61D5BFE-2AAE-4130-8AFA-5AE8E759B5AF}" srcOrd="12" destOrd="0" presId="urn:microsoft.com/office/officeart/2005/8/layout/vList3"/>
    <dgm:cxn modelId="{2C37FED9-A14E-4D1C-A204-83EFC7154034}" type="presParOf" srcId="{F61D5BFE-2AAE-4130-8AFA-5AE8E759B5AF}" destId="{C2372ABC-FC48-46AC-BD40-3115932D2AA7}" srcOrd="0" destOrd="0" presId="urn:microsoft.com/office/officeart/2005/8/layout/vList3"/>
    <dgm:cxn modelId="{B8DA59C9-C0F1-483A-96E3-DD416B5D8B2B}" type="presParOf" srcId="{F61D5BFE-2AAE-4130-8AFA-5AE8E759B5AF}" destId="{D450E8E4-978A-4D43-8C8E-045FC8722E4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05185-EB0D-47DB-B662-A5DB638A50EE}">
      <dsp:nvSpPr>
        <dsp:cNvPr id="0" name=""/>
        <dsp:cNvSpPr/>
      </dsp:nvSpPr>
      <dsp:spPr>
        <a:xfrm rot="10800000">
          <a:off x="1508361" y="2024"/>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Mental health symptoms</a:t>
          </a:r>
        </a:p>
      </dsp:txBody>
      <dsp:txXfrm rot="10800000">
        <a:off x="1638264" y="2024"/>
        <a:ext cx="5342781" cy="519614"/>
      </dsp:txXfrm>
    </dsp:sp>
    <dsp:sp modelId="{4B9B126D-A1DB-407A-BA44-6ACBC2F05E3B}">
      <dsp:nvSpPr>
        <dsp:cNvPr id="0" name=""/>
        <dsp:cNvSpPr/>
      </dsp:nvSpPr>
      <dsp:spPr>
        <a:xfrm>
          <a:off x="1248554" y="2024"/>
          <a:ext cx="519614" cy="519614"/>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222820E-5446-4D6D-BE88-F118845EA442}">
      <dsp:nvSpPr>
        <dsp:cNvPr id="0" name=""/>
        <dsp:cNvSpPr/>
      </dsp:nvSpPr>
      <dsp:spPr>
        <a:xfrm rot="10800000">
          <a:off x="1508361" y="676747"/>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Medications/medical complications</a:t>
          </a:r>
        </a:p>
      </dsp:txBody>
      <dsp:txXfrm rot="10800000">
        <a:off x="1638264" y="676747"/>
        <a:ext cx="5342781" cy="519614"/>
      </dsp:txXfrm>
    </dsp:sp>
    <dsp:sp modelId="{2AC7FA48-6CC5-4434-BE66-BB2375BA28D3}">
      <dsp:nvSpPr>
        <dsp:cNvPr id="0" name=""/>
        <dsp:cNvSpPr/>
      </dsp:nvSpPr>
      <dsp:spPr>
        <a:xfrm>
          <a:off x="1248554" y="676747"/>
          <a:ext cx="519614" cy="519614"/>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l="-34000" r="-34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C175669-1D2A-4DBA-96FF-31461F819D15}">
      <dsp:nvSpPr>
        <dsp:cNvPr id="0" name=""/>
        <dsp:cNvSpPr/>
      </dsp:nvSpPr>
      <dsp:spPr>
        <a:xfrm rot="10800000">
          <a:off x="1508361" y="1351470"/>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Environmental stressors</a:t>
          </a:r>
        </a:p>
      </dsp:txBody>
      <dsp:txXfrm rot="10800000">
        <a:off x="1638264" y="1351470"/>
        <a:ext cx="5342781" cy="519614"/>
      </dsp:txXfrm>
    </dsp:sp>
    <dsp:sp modelId="{4DCE13C8-C1C6-4203-9AB9-B6CFB06E1C3E}">
      <dsp:nvSpPr>
        <dsp:cNvPr id="0" name=""/>
        <dsp:cNvSpPr/>
      </dsp:nvSpPr>
      <dsp:spPr>
        <a:xfrm>
          <a:off x="1248554" y="1351470"/>
          <a:ext cx="519614" cy="519614"/>
        </a:xfrm>
        <a:prstGeom prst="ellipse">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B12205D-F7F9-468F-B919-6C6CC1A9FB00}">
      <dsp:nvSpPr>
        <dsp:cNvPr id="0" name=""/>
        <dsp:cNvSpPr/>
      </dsp:nvSpPr>
      <dsp:spPr>
        <a:xfrm rot="10800000">
          <a:off x="1508361" y="2026192"/>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Inappropriate/inadequate supports</a:t>
          </a:r>
          <a:endParaRPr lang="en-US" sz="1600" kern="1200" dirty="0"/>
        </a:p>
      </dsp:txBody>
      <dsp:txXfrm rot="10800000">
        <a:off x="1638264" y="2026192"/>
        <a:ext cx="5342781" cy="519614"/>
      </dsp:txXfrm>
    </dsp:sp>
    <dsp:sp modelId="{9558DB96-8173-4ED4-B2C2-D9AE84496988}">
      <dsp:nvSpPr>
        <dsp:cNvPr id="0" name=""/>
        <dsp:cNvSpPr/>
      </dsp:nvSpPr>
      <dsp:spPr>
        <a:xfrm>
          <a:off x="1248554" y="2026192"/>
          <a:ext cx="519614" cy="519614"/>
        </a:xfrm>
        <a:prstGeom prst="ellipse">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E9FF4B6-8C89-4ACF-AF03-5EA67D8E78DC}">
      <dsp:nvSpPr>
        <dsp:cNvPr id="0" name=""/>
        <dsp:cNvSpPr/>
      </dsp:nvSpPr>
      <dsp:spPr>
        <a:xfrm rot="10800000">
          <a:off x="1508361" y="2700915"/>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Interpersonal stressors (staff, roommates, coworkers) </a:t>
          </a:r>
        </a:p>
      </dsp:txBody>
      <dsp:txXfrm rot="10800000">
        <a:off x="1638264" y="2700915"/>
        <a:ext cx="5342781" cy="519614"/>
      </dsp:txXfrm>
    </dsp:sp>
    <dsp:sp modelId="{DFC469ED-F462-49FE-932F-DDB490D8177A}">
      <dsp:nvSpPr>
        <dsp:cNvPr id="0" name=""/>
        <dsp:cNvSpPr/>
      </dsp:nvSpPr>
      <dsp:spPr>
        <a:xfrm>
          <a:off x="1248554" y="2700915"/>
          <a:ext cx="519614" cy="519614"/>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5000" r="-2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022AFD6-1A68-4FA0-AF9A-304BFA7D2EDB}">
      <dsp:nvSpPr>
        <dsp:cNvPr id="0" name=""/>
        <dsp:cNvSpPr/>
      </dsp:nvSpPr>
      <dsp:spPr>
        <a:xfrm rot="10800000">
          <a:off x="1508361" y="3375638"/>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Physical stressors (illness, pain) </a:t>
          </a:r>
        </a:p>
      </dsp:txBody>
      <dsp:txXfrm rot="10800000">
        <a:off x="1638264" y="3375638"/>
        <a:ext cx="5342781" cy="519614"/>
      </dsp:txXfrm>
    </dsp:sp>
    <dsp:sp modelId="{07A7EFEB-6D2E-4857-989E-46C2778B9CD9}">
      <dsp:nvSpPr>
        <dsp:cNvPr id="0" name=""/>
        <dsp:cNvSpPr/>
      </dsp:nvSpPr>
      <dsp:spPr>
        <a:xfrm>
          <a:off x="1248554" y="3375638"/>
          <a:ext cx="519614" cy="519614"/>
        </a:xfrm>
        <a:prstGeom prst="ellipse">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450E8E4-978A-4D43-8C8E-045FC8722E46}">
      <dsp:nvSpPr>
        <dsp:cNvPr id="0" name=""/>
        <dsp:cNvSpPr/>
      </dsp:nvSpPr>
      <dsp:spPr>
        <a:xfrm rot="10800000">
          <a:off x="1508361" y="4050361"/>
          <a:ext cx="5472684" cy="519614"/>
        </a:xfrm>
        <a:prstGeom prst="homePlat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9135" tIns="60960" rIns="113792"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solidFill>
                <a:schemeClr val="accent6">
                  <a:lumMod val="75000"/>
                </a:schemeClr>
              </a:solidFill>
            </a:rPr>
            <a:t>Trauma</a:t>
          </a:r>
        </a:p>
      </dsp:txBody>
      <dsp:txXfrm rot="10800000">
        <a:off x="1638264" y="4050361"/>
        <a:ext cx="5342781" cy="519614"/>
      </dsp:txXfrm>
    </dsp:sp>
    <dsp:sp modelId="{C2372ABC-FC48-46AC-BD40-3115932D2AA7}">
      <dsp:nvSpPr>
        <dsp:cNvPr id="0" name=""/>
        <dsp:cNvSpPr/>
      </dsp:nvSpPr>
      <dsp:spPr>
        <a:xfrm>
          <a:off x="1248554" y="4050361"/>
          <a:ext cx="519614" cy="519614"/>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15000" r="-1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3B430462-EE19-4783-852B-2B744AA0BE6E}" type="slidenum">
              <a:rPr lang="en-US" smtClean="0"/>
              <a:t>‹#›</a:t>
            </a:fld>
            <a:endParaRPr lang="en-US"/>
          </a:p>
        </p:txBody>
      </p:sp>
    </p:spTree>
    <p:extLst>
      <p:ext uri="{BB962C8B-B14F-4D97-AF65-F5344CB8AC3E}">
        <p14:creationId xmlns:p14="http://schemas.microsoft.com/office/powerpoint/2010/main" val="4032286359"/>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endParaRPr lang="en-US"/>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fld id="{D09000BA-7629-4FBB-A945-94CB65FD46EF}" type="slidenum">
              <a:rPr lang="en-US" smtClean="0"/>
              <a:t>‹#›</a:t>
            </a:fld>
            <a:endParaRPr lang="en-US"/>
          </a:p>
        </p:txBody>
      </p:sp>
    </p:spTree>
    <p:extLst>
      <p:ext uri="{BB962C8B-B14F-4D97-AF65-F5344CB8AC3E}">
        <p14:creationId xmlns:p14="http://schemas.microsoft.com/office/powerpoint/2010/main" val="1561679259"/>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10401224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8000"/>
              </a:lnSpc>
            </a:pPr>
            <a:r>
              <a:rPr lang="en-US" sz="1200" kern="1200" dirty="0">
                <a:solidFill>
                  <a:schemeClr val="tx1"/>
                </a:solidFill>
                <a:effectLst/>
                <a:latin typeface="+mn-lt"/>
                <a:ea typeface="+mn-ea"/>
                <a:cs typeface="+mn-cs"/>
              </a:rPr>
              <a:t>Individuals with IDD may have poor verbal skills, limited receptive and expressive language, and narrow insight, which can limit their ability to describe their symptoms (DMID-2, 2017). </a:t>
            </a:r>
            <a:endParaRPr lang="en-US" b="0" dirty="0"/>
          </a:p>
          <a:p>
            <a:pPr>
              <a:lnSpc>
                <a:spcPct val="98000"/>
              </a:lnSpc>
            </a:pPr>
            <a:endParaRPr lang="en-US" b="0" dirty="0"/>
          </a:p>
          <a:p>
            <a:pPr marL="0" marR="0" lvl="0" indent="0" algn="l" defTabSz="914400" rtl="0" eaLnBrk="1" fontAlgn="auto" latinLnBrk="0" hangingPunct="1">
              <a:lnSpc>
                <a:spcPct val="98000"/>
              </a:lnSpc>
              <a:spcBef>
                <a:spcPts val="0"/>
              </a:spcBef>
              <a:spcAft>
                <a:spcPts val="0"/>
              </a:spcAft>
              <a:buClrTx/>
              <a:buSzTx/>
              <a:buFontTx/>
              <a:buNone/>
              <a:tabLst/>
              <a:defRPr/>
            </a:pPr>
            <a:r>
              <a:rPr lang="en-US" dirty="0"/>
              <a:t>For</a:t>
            </a:r>
            <a:r>
              <a:rPr lang="en-US" baseline="0" dirty="0"/>
              <a:t> people</a:t>
            </a:r>
            <a:r>
              <a:rPr lang="en-US" dirty="0"/>
              <a:t> without verbal language, behaviors may be how</a:t>
            </a:r>
            <a:r>
              <a:rPr lang="en-US" baseline="0" dirty="0"/>
              <a:t> s/he is </a:t>
            </a:r>
            <a:r>
              <a:rPr lang="en-US" dirty="0"/>
              <a:t>communicating the need for medical attention. It is important to rule our medical needs and physical issues</a:t>
            </a:r>
            <a:r>
              <a:rPr lang="en-US" baseline="0" dirty="0"/>
              <a:t> that can manifest as psychological or behavioral challenges, particularly in people who do not communicate traditionally, have limited vocabulary, limited self-awareness about symptoms. </a:t>
            </a:r>
            <a:endParaRPr lang="en-US" dirty="0"/>
          </a:p>
          <a:p>
            <a:pPr>
              <a:lnSpc>
                <a:spcPct val="98000"/>
              </a:lnSpc>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interacting</a:t>
            </a:r>
            <a:r>
              <a:rPr lang="en-US" baseline="0" dirty="0"/>
              <a:t> </a:t>
            </a:r>
            <a:r>
              <a:rPr lang="en-US" dirty="0"/>
              <a:t>with people with IDD</a:t>
            </a:r>
            <a:r>
              <a:rPr lang="en-US" baseline="0" dirty="0"/>
              <a:t>, certain behaviors can be signs and symptoms of underlying MI conditions. </a:t>
            </a:r>
            <a:r>
              <a:rPr lang="en-US" dirty="0"/>
              <a:t>Sometimes aggression or other dangerous behaviors</a:t>
            </a:r>
            <a:r>
              <a:rPr lang="en-US" baseline="0" dirty="0"/>
              <a:t> are other response to the fear people feel that there is a risk of danger or being unsafe. (DMID-2, 2017).</a:t>
            </a:r>
          </a:p>
          <a:p>
            <a:r>
              <a:rPr lang="en-US" baseline="0" dirty="0"/>
              <a:t>This can be challenging to navigate but paying attention to and understanding behavior is key. </a:t>
            </a:r>
          </a:p>
          <a:p>
            <a:endParaRPr lang="en-US" baseline="0" dirty="0"/>
          </a:p>
          <a:p>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801873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Modifications to the</a:t>
            </a:r>
            <a:r>
              <a:rPr lang="en-US" baseline="0" dirty="0"/>
              <a:t> environment that consider and anticipate sensory needs can reduce anxiety, and consequently the types of behaviors that people experience when they are anxious. </a:t>
            </a:r>
          </a:p>
          <a:p>
            <a:r>
              <a:rPr lang="en-US" baseline="0" dirty="0"/>
              <a:t>In waiting rooms, explore availability of sensory toolkits, movies, headphones, quiet spaces, pictures and visual depictions of staff and spaces in treatment areas. </a:t>
            </a:r>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6287363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We</a:t>
            </a:r>
            <a:r>
              <a:rPr lang="en-US" sz="1200" baseline="0" dirty="0"/>
              <a:t> can be proactive about the types of risks that make the clinical/emergency setting difficult for patients with IDD to navigate. </a:t>
            </a:r>
            <a:endParaRPr lang="en-US" sz="120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510459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of the issues that have been outlined,</a:t>
            </a:r>
            <a:r>
              <a:rPr lang="en-US" baseline="0" dirty="0"/>
              <a:t> </a:t>
            </a:r>
            <a:r>
              <a:rPr lang="en-US" dirty="0"/>
              <a:t>there is an increased possibility of anxiety</a:t>
            </a:r>
            <a:r>
              <a:rPr lang="en-US" baseline="0" dirty="0"/>
              <a:t> and discomfort during healthcare exams </a:t>
            </a:r>
            <a:r>
              <a:rPr lang="en-US" dirty="0"/>
              <a:t>which may lead to challenging behaviors including aggression and self-injury.</a:t>
            </a:r>
            <a:r>
              <a:rPr lang="en-US" baseline="0" dirty="0"/>
              <a:t> Reducing overall anxiety is key, but if a patient is experiencing escalating behaviors, it is important to recognize it as communication and an indicator of need. </a:t>
            </a:r>
          </a:p>
          <a:p>
            <a:endParaRPr lang="en-US"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873036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2847151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a:solidFill>
                  <a:schemeClr val="tx1"/>
                </a:solidFill>
                <a:effectLst/>
                <a:latin typeface="+mn-lt"/>
                <a:ea typeface="+mn-ea"/>
                <a:cs typeface="+mn-cs"/>
              </a:rPr>
              <a:t>Give </a:t>
            </a:r>
            <a:r>
              <a:rPr lang="en-US" sz="1200" kern="1200" dirty="0">
                <a:solidFill>
                  <a:schemeClr val="tx1"/>
                </a:solidFill>
                <a:effectLst/>
                <a:latin typeface="+mn-lt"/>
                <a:ea typeface="+mn-ea"/>
                <a:cs typeface="+mn-cs"/>
              </a:rPr>
              <a:t>extra time to process things a</a:t>
            </a:r>
            <a:r>
              <a:rPr lang="en-US" sz="1200" kern="1200" baseline="0" dirty="0">
                <a:solidFill>
                  <a:schemeClr val="tx1"/>
                </a:solidFill>
                <a:effectLst/>
                <a:latin typeface="+mn-lt"/>
                <a:ea typeface="+mn-ea"/>
                <a:cs typeface="+mn-cs"/>
              </a:rPr>
              <a:t> patient</a:t>
            </a:r>
            <a:r>
              <a:rPr lang="en-US" sz="1200" kern="1200" dirty="0">
                <a:solidFill>
                  <a:schemeClr val="tx1"/>
                </a:solidFill>
                <a:effectLst/>
                <a:latin typeface="+mn-lt"/>
                <a:ea typeface="+mn-ea"/>
                <a:cs typeface="+mn-cs"/>
              </a:rPr>
              <a:t> needs to see, hear, or feel before he responds. Use visual aids, such as pictures, diagrams, or models. Manage your proximity. Explain to the patient what will happen during the exam. Explain what you are going to do before you do it with each step, ask for permission and wait for a response. Alert</a:t>
            </a:r>
            <a:r>
              <a:rPr lang="en-US" sz="1200" kern="1200" baseline="0" dirty="0">
                <a:solidFill>
                  <a:schemeClr val="tx1"/>
                </a:solidFill>
                <a:effectLst/>
                <a:latin typeface="+mn-lt"/>
                <a:ea typeface="+mn-ea"/>
                <a:cs typeface="+mn-cs"/>
              </a:rPr>
              <a:t> if </a:t>
            </a:r>
            <a:r>
              <a:rPr lang="en-US" sz="1200" kern="1200" dirty="0">
                <a:solidFill>
                  <a:schemeClr val="tx1"/>
                </a:solidFill>
                <a:effectLst/>
                <a:latin typeface="+mn-lt"/>
                <a:ea typeface="+mn-ea"/>
                <a:cs typeface="+mn-cs"/>
              </a:rPr>
              <a:t>it will involve an additional place or person. Anticipate the patient’s behavior when moving from one environment to another.</a:t>
            </a:r>
            <a:endParaRPr lang="en-US" dirty="0"/>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3383394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48" y="4416427"/>
            <a:ext cx="5470352" cy="3432174"/>
          </a:xfrm>
        </p:spPr>
        <p:txBody>
          <a:bodyPr/>
          <a:lstStyle/>
          <a:p>
            <a:r>
              <a:rPr lang="en-US" sz="1200" dirty="0"/>
              <a:t>Sometimes an individual's expressive language exceeds his or her receptive language.</a:t>
            </a:r>
          </a:p>
          <a:p>
            <a:endParaRPr lang="en-US" sz="1200" dirty="0"/>
          </a:p>
          <a:p>
            <a:r>
              <a:rPr lang="en-US" sz="1200" dirty="0"/>
              <a:t>Individuals may repeatedly ask the same questions due to attention deficits, processing delays, anxiety, or need for additional clarification. </a:t>
            </a:r>
          </a:p>
          <a:p>
            <a:endParaRPr lang="en-US" sz="1200" dirty="0"/>
          </a:p>
          <a:p>
            <a:r>
              <a:rPr lang="en-US" sz="1200" dirty="0"/>
              <a:t>Avoid multi-step instructions. If too many instructions are strung together, </a:t>
            </a:r>
            <a:r>
              <a:rPr lang="en-US" sz="1200" b="0" dirty="0"/>
              <a:t>the patient may not be able to remember and behavior may be viewed as uncooperative. </a:t>
            </a:r>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3297452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62000" y="3962400"/>
            <a:ext cx="5851366" cy="4419600"/>
          </a:xfrm>
        </p:spPr>
        <p:txBody>
          <a:bodyPr/>
          <a:lstStyle/>
          <a:p>
            <a:pPr marL="0" marR="0" lvl="0" indent="0" algn="l" defTabSz="914400" rtl="0" eaLnBrk="1" fontAlgn="auto" latinLnBrk="0" hangingPunct="1">
              <a:lnSpc>
                <a:spcPct val="100000"/>
              </a:lnSpc>
              <a:spcBef>
                <a:spcPts val="0"/>
              </a:spcBef>
              <a:spcAft>
                <a:spcPts val="0"/>
              </a:spcAft>
              <a:buClrTx/>
              <a:buSzTx/>
              <a:buFont typeface="Wingdings" panose="05000000000000000000" pitchFamily="2" charset="2"/>
              <a:buNone/>
              <a:tabLst/>
              <a:defRPr/>
            </a:pPr>
            <a:endParaRPr lang="en-US" sz="1100" dirty="0">
              <a:solidFill>
                <a:schemeClr val="tx2"/>
              </a:solidFill>
              <a:cs typeface="Arial" pitchFamily="34" charset="0"/>
            </a:endParaRPr>
          </a:p>
          <a:p>
            <a:pPr>
              <a:buFont typeface="Wingdings" panose="05000000000000000000" pitchFamily="2" charset="2"/>
              <a:buNone/>
            </a:pPr>
            <a:r>
              <a:rPr lang="en-US" sz="1100" dirty="0"/>
              <a:t>Reduce trauma and agitation by including a calm gentle voice, a relaxed but attentive demeanor at a safe distance, allowing for maximum freedom of movement of the individual</a:t>
            </a:r>
          </a:p>
          <a:p>
            <a:pPr>
              <a:buFont typeface="Wingdings" panose="05000000000000000000" pitchFamily="2" charset="2"/>
              <a:buNone/>
            </a:pPr>
            <a:endParaRPr lang="en-US" sz="1100" dirty="0"/>
          </a:p>
          <a:p>
            <a:pPr>
              <a:buFont typeface="Wingdings" panose="05000000000000000000" pitchFamily="2" charset="2"/>
              <a:buChar char="§"/>
            </a:pPr>
            <a:r>
              <a:rPr lang="en-US" sz="1100" dirty="0"/>
              <a:t>Become familiar with verbal de-escalation techniques and identify which are useful with the individual</a:t>
            </a:r>
            <a:r>
              <a:rPr lang="en-US" sz="1100" baseline="0" dirty="0"/>
              <a:t> – some people respond to humor, others require reassurance, some distraction from the topic or setting entirely. </a:t>
            </a:r>
            <a:endParaRPr lang="en-US" sz="1100" dirty="0"/>
          </a:p>
          <a:p>
            <a:pPr>
              <a:buFont typeface="Wingdings" panose="05000000000000000000" pitchFamily="2" charset="2"/>
              <a:buChar char="§"/>
            </a:pPr>
            <a:r>
              <a:rPr lang="en-US" sz="1100" dirty="0"/>
              <a:t>Practice validation to offer help and guidance at earliest stage of crisis. Support the person’s feelings,</a:t>
            </a:r>
            <a:r>
              <a:rPr lang="en-US" sz="1100" baseline="0" dirty="0"/>
              <a:t> which are always real, even if his or her thoughts are confused. hallucinations, a trauma trigger, disorientation, we can still validate.  </a:t>
            </a:r>
            <a:endParaRPr lang="en-US" sz="1100" dirty="0"/>
          </a:p>
          <a:p>
            <a:pPr>
              <a:buFont typeface="Wingdings" panose="05000000000000000000" pitchFamily="2" charset="2"/>
              <a:buChar char="§"/>
            </a:pPr>
            <a:r>
              <a:rPr lang="en-US" sz="1100" dirty="0"/>
              <a:t>Avoid methods that may increase trauma or agitation such as crowding the person, threatening the person with consequences, yelling, panicking, demanding, dismissing the person’s concerns, touching or blocking the person from movement.</a:t>
            </a:r>
            <a:endParaRPr lang="en-US" sz="1100" b="1" u="sng" dirty="0">
              <a:cs typeface="Arial" charset="0"/>
            </a:endParaRPr>
          </a:p>
          <a:p>
            <a:pPr eaLnBrk="1" hangingPunct="1">
              <a:buFontTx/>
              <a:buNone/>
            </a:pPr>
            <a:r>
              <a:rPr lang="en-US" sz="1100" b="0" u="none" dirty="0">
                <a:cs typeface="Arial" charset="0"/>
              </a:rPr>
              <a:t>Use reflective listening- </a:t>
            </a:r>
            <a:r>
              <a:rPr lang="en-US" sz="1100" b="0" dirty="0">
                <a:cs typeface="Arial" charset="0"/>
              </a:rPr>
              <a:t>Reflect back the feelings you think you are hearing and seeing. For example, “I know that must have really upset you. I hear what you are saying” show/ask him</a:t>
            </a:r>
            <a:r>
              <a:rPr lang="en-US" sz="1100" b="0" baseline="0" dirty="0">
                <a:cs typeface="Arial" charset="0"/>
              </a:rPr>
              <a:t> or her to clarify or mirror. “say more about that, tell me about _______”</a:t>
            </a:r>
            <a:endParaRPr lang="en-US" sz="1100" b="1" dirty="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1100" b="0" u="none" dirty="0">
                <a:cs typeface="Arial" charset="0"/>
              </a:rPr>
              <a:t>Avoid threatening punishment-Setting clear exceptions in advance gives clear language, it</a:t>
            </a:r>
            <a:r>
              <a:rPr kumimoji="0" lang="en-US" sz="1100" b="0" u="none" baseline="0" dirty="0">
                <a:cs typeface="Arial" charset="0"/>
              </a:rPr>
              <a:t> is not the first time people are hearing things nor are we using possible outcomes as a weapon. </a:t>
            </a:r>
            <a:r>
              <a:rPr kumimoji="0" lang="en-US" sz="1100" b="0" i="0" u="none" baseline="0" dirty="0">
                <a:cs typeface="Arial" charset="0"/>
              </a:rPr>
              <a:t>Use plural language:  </a:t>
            </a:r>
            <a:r>
              <a:rPr kumimoji="0" lang="en-US" sz="1100" b="0" i="1" u="none" baseline="0" dirty="0">
                <a:cs typeface="Arial" charset="0"/>
              </a:rPr>
              <a:t>We are going to the next room. </a:t>
            </a:r>
            <a:r>
              <a:rPr kumimoji="0" lang="en-US" sz="1100" b="0" dirty="0">
                <a:cs typeface="Arial" charset="0"/>
              </a:rPr>
              <a:t>BE RESPECTFUL</a:t>
            </a:r>
            <a:endParaRPr kumimoji="0" lang="en-US" sz="1100" b="1" dirty="0">
              <a:cs typeface="Arial" charset="0"/>
            </a:endParaRPr>
          </a:p>
          <a:p>
            <a:pPr eaLnBrk="1" hangingPunct="1">
              <a:spcBef>
                <a:spcPct val="0"/>
              </a:spcBef>
            </a:pPr>
            <a:r>
              <a:rPr lang="en-US" sz="1100" b="0" u="none" dirty="0">
                <a:cs typeface="Arial" charset="0"/>
              </a:rPr>
              <a:t>Do not ignore:</a:t>
            </a:r>
            <a:r>
              <a:rPr lang="en-US" sz="1100" b="0" u="none" baseline="0" dirty="0">
                <a:cs typeface="Arial" charset="0"/>
              </a:rPr>
              <a:t> </a:t>
            </a:r>
            <a:r>
              <a:rPr lang="en-US" sz="1100" b="0" u="none" dirty="0">
                <a:cs typeface="Arial" charset="0"/>
              </a:rPr>
              <a:t>escalations of behaviors that could lead to severe behaviors- Intervene </a:t>
            </a:r>
            <a:r>
              <a:rPr lang="en-US" sz="1100" b="0" dirty="0">
                <a:cs typeface="Arial" charset="0"/>
              </a:rPr>
              <a:t>as early in the stages of escalation as possible.</a:t>
            </a:r>
          </a:p>
          <a:p>
            <a:pPr eaLnBrk="1" hangingPunct="1">
              <a:spcBef>
                <a:spcPct val="0"/>
              </a:spcBef>
            </a:pPr>
            <a:endParaRPr lang="en-US" sz="1100" b="0" dirty="0">
              <a:cs typeface="Arial" charset="0"/>
            </a:endParaRPr>
          </a:p>
          <a:p>
            <a:pPr marL="0" marR="0" lvl="0" indent="0" algn="l" defTabSz="914400" rtl="0" eaLnBrk="1" fontAlgn="auto" latinLnBrk="0" hangingPunct="1">
              <a:lnSpc>
                <a:spcPct val="100000"/>
              </a:lnSpc>
              <a:spcBef>
                <a:spcPct val="0"/>
              </a:spcBef>
              <a:spcAft>
                <a:spcPts val="0"/>
              </a:spcAft>
              <a:buClrTx/>
              <a:buSzTx/>
              <a:buFontTx/>
              <a:buNone/>
              <a:tabLst/>
              <a:defRPr/>
            </a:pPr>
            <a:r>
              <a:rPr lang="en-US" sz="1100" dirty="0" err="1">
                <a:solidFill>
                  <a:schemeClr val="accent4">
                    <a:lumMod val="65000"/>
                    <a:lumOff val="35000"/>
                  </a:schemeClr>
                </a:solidFill>
              </a:rPr>
              <a:t>McGilvery</a:t>
            </a:r>
            <a:r>
              <a:rPr lang="en-US" sz="1100" dirty="0">
                <a:solidFill>
                  <a:schemeClr val="accent4">
                    <a:lumMod val="65000"/>
                    <a:lumOff val="35000"/>
                  </a:schemeClr>
                </a:solidFill>
              </a:rPr>
              <a:t> and </a:t>
            </a:r>
            <a:r>
              <a:rPr lang="en-US" sz="1100" dirty="0" err="1">
                <a:solidFill>
                  <a:schemeClr val="accent4">
                    <a:lumMod val="65000"/>
                    <a:lumOff val="35000"/>
                  </a:schemeClr>
                </a:solidFill>
              </a:rPr>
              <a:t>Sweetland</a:t>
            </a:r>
            <a:r>
              <a:rPr lang="en-US" sz="1100" dirty="0">
                <a:solidFill>
                  <a:schemeClr val="accent4">
                    <a:lumMod val="65000"/>
                    <a:lumOff val="35000"/>
                  </a:schemeClr>
                </a:solidFill>
              </a:rPr>
              <a:t>, 2012</a:t>
            </a:r>
            <a:endParaRPr lang="en-US" sz="1100" dirty="0"/>
          </a:p>
          <a:p>
            <a:pPr eaLnBrk="1" hangingPunct="1">
              <a:spcBef>
                <a:spcPct val="0"/>
              </a:spcBef>
            </a:pPr>
            <a:endParaRPr lang="en-US" sz="1100" b="0" dirty="0">
              <a:cs typeface="Arial" charset="0"/>
            </a:endParaRPr>
          </a:p>
          <a:p>
            <a:pPr eaLnBrk="1" hangingPunct="1">
              <a:spcBef>
                <a:spcPct val="0"/>
              </a:spcBef>
            </a:pPr>
            <a:endParaRPr lang="en-US" sz="1100" b="0" dirty="0">
              <a:cs typeface="Arial" charset="0"/>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156915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defRPr/>
            </a:pPr>
            <a:r>
              <a:rPr lang="en-US" b="0" dirty="0">
                <a:solidFill>
                  <a:srgbClr val="CAE2CA">
                    <a:lumMod val="50000"/>
                  </a:srgbClr>
                </a:solidFill>
                <a:cs typeface="Arial" pitchFamily="34" charset="0"/>
              </a:rPr>
              <a:t>Examples</a:t>
            </a:r>
            <a:r>
              <a:rPr lang="en-US" b="0" baseline="0" dirty="0">
                <a:solidFill>
                  <a:srgbClr val="CAE2CA">
                    <a:lumMod val="50000"/>
                  </a:srgbClr>
                </a:solidFill>
                <a:cs typeface="Arial" pitchFamily="34" charset="0"/>
              </a:rPr>
              <a:t> of validation: </a:t>
            </a:r>
          </a:p>
          <a:p>
            <a:pPr marL="0" indent="0">
              <a:buFontTx/>
              <a:buNone/>
              <a:defRPr/>
            </a:pPr>
            <a:endParaRPr lang="en-US" sz="1200" b="0" kern="0" baseline="0" dirty="0">
              <a:solidFill>
                <a:srgbClr val="CAE2CA">
                  <a:lumMod val="50000"/>
                </a:srgbClr>
              </a:solidFill>
              <a:cs typeface="Arial" pitchFamily="34" charset="0"/>
            </a:endParaRPr>
          </a:p>
          <a:p>
            <a:pPr marL="0" indent="0">
              <a:buFontTx/>
              <a:buNone/>
              <a:defRPr/>
            </a:pPr>
            <a:r>
              <a:rPr lang="en-US" sz="1200" kern="0" dirty="0"/>
              <a:t>Linus "I</a:t>
            </a:r>
            <a:r>
              <a:rPr lang="en-US" sz="1200" i="1" kern="0" dirty="0"/>
              <a:t> want to go home!” </a:t>
            </a:r>
          </a:p>
          <a:p>
            <a:pPr marL="0" indent="0">
              <a:buFontTx/>
              <a:buNone/>
              <a:defRPr/>
            </a:pPr>
            <a:endParaRPr lang="en-US" sz="1200" i="1" kern="0" dirty="0"/>
          </a:p>
          <a:p>
            <a:pPr marL="0" indent="0">
              <a:buFontTx/>
              <a:buNone/>
              <a:defRPr/>
            </a:pPr>
            <a:r>
              <a:rPr lang="en-US" sz="1200" kern="0" dirty="0"/>
              <a:t>You:</a:t>
            </a:r>
            <a:r>
              <a:rPr lang="en-US" sz="1200" kern="0" baseline="0" dirty="0"/>
              <a:t> “</a:t>
            </a:r>
            <a:r>
              <a:rPr lang="en-US" sz="1200" b="1" i="1" kern="0" dirty="0"/>
              <a:t>What are </a:t>
            </a:r>
            <a:r>
              <a:rPr lang="en-US" sz="1200" i="1" kern="0" dirty="0"/>
              <a:t>you going to do at home? </a:t>
            </a:r>
            <a:r>
              <a:rPr lang="en-US" sz="1200" b="1" i="1" kern="0" dirty="0"/>
              <a:t>Tell me about </a:t>
            </a:r>
            <a:r>
              <a:rPr lang="en-US" sz="1200" i="1" kern="0" dirty="0"/>
              <a:t>your home.  Is it a big house? Who do you live with?”  </a:t>
            </a:r>
          </a:p>
          <a:p>
            <a:pPr marL="0" indent="0">
              <a:buFontTx/>
              <a:buNone/>
              <a:defRPr/>
            </a:pPr>
            <a:r>
              <a:rPr lang="en-US" sz="1200" kern="0" dirty="0"/>
              <a:t>Gently redirect the conversation away from what upsetting</a:t>
            </a:r>
            <a:r>
              <a:rPr lang="en-US" sz="1200" kern="0" baseline="0" dirty="0"/>
              <a:t> Linus to getting helpful information</a:t>
            </a:r>
            <a:r>
              <a:rPr lang="en-US" sz="1200" i="1" kern="0" baseline="0" dirty="0"/>
              <a:t> </a:t>
            </a:r>
            <a:r>
              <a:rPr lang="en-US" sz="1200" i="0" kern="0" baseline="0" dirty="0"/>
              <a:t>but not ignoring his need.</a:t>
            </a:r>
            <a:endParaRPr lang="en-US" sz="1200" i="1" kern="0" dirty="0"/>
          </a:p>
          <a:p>
            <a:pPr marL="465887" indent="-465887" defTabSz="931774">
              <a:defRPr/>
            </a:pPr>
            <a:endParaRPr lang="en-US" b="0" dirty="0">
              <a:solidFill>
                <a:srgbClr val="CAE2CA">
                  <a:lumMod val="50000"/>
                </a:srgbClr>
              </a:solidFill>
              <a:cs typeface="Arial" pitchFamily="34" charset="0"/>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403779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dirty="0"/>
              <a:t>When presented with</a:t>
            </a:r>
            <a:r>
              <a:rPr lang="en-US" baseline="0" dirty="0"/>
              <a:t> the risk factors, especially, repeatedly, we can guide our efforts towards prevention and ongoing improvement to support people with IDD and sensory needs. </a:t>
            </a:r>
            <a:endParaRPr lang="en-US" dirty="0"/>
          </a:p>
          <a:p>
            <a:pPr>
              <a:lnSpc>
                <a:spcPct val="90000"/>
              </a:lnSpc>
            </a:pPr>
            <a:r>
              <a:rPr lang="en-US" dirty="0"/>
              <a:t>Respond positively: focus on the reason for the behavior</a:t>
            </a:r>
            <a:r>
              <a:rPr lang="en-US" baseline="0" dirty="0"/>
              <a:t> -  </a:t>
            </a:r>
            <a:r>
              <a:rPr lang="en-CA" dirty="0"/>
              <a:t>What does </a:t>
            </a:r>
            <a:r>
              <a:rPr lang="en-CA" u="sng" dirty="0"/>
              <a:t>this</a:t>
            </a:r>
            <a:r>
              <a:rPr lang="en-CA" dirty="0"/>
              <a:t> person need right </a:t>
            </a:r>
            <a:r>
              <a:rPr lang="en-CA" u="sng" dirty="0"/>
              <a:t>now</a:t>
            </a:r>
            <a:r>
              <a:rPr lang="en-CA" dirty="0"/>
              <a:t>? Consider</a:t>
            </a:r>
            <a:r>
              <a:rPr lang="en-CA" baseline="0" dirty="0"/>
              <a:t> </a:t>
            </a:r>
            <a:r>
              <a:rPr lang="en-CA" dirty="0"/>
              <a:t>the barriers to</a:t>
            </a:r>
            <a:r>
              <a:rPr lang="en-CA" baseline="0" dirty="0"/>
              <a:t> needs </a:t>
            </a:r>
            <a:endParaRPr lang="en-CA" dirty="0"/>
          </a:p>
          <a:p>
            <a:pPr>
              <a:lnSpc>
                <a:spcPct val="90000"/>
              </a:lnSpc>
            </a:pPr>
            <a:endParaRPr lang="en-CA" dirty="0"/>
          </a:p>
          <a:p>
            <a:r>
              <a:rPr lang="en-US" dirty="0"/>
              <a:t>What immediate steps can be taken to ensure safety? </a:t>
            </a:r>
          </a:p>
          <a:p>
            <a:r>
              <a:rPr lang="en-US" dirty="0"/>
              <a:t>What factors contribute to these incidents?</a:t>
            </a:r>
          </a:p>
          <a:p>
            <a:r>
              <a:rPr lang="en-US" dirty="0"/>
              <a:t>What are next steps in planning supports? </a:t>
            </a:r>
          </a:p>
          <a:p>
            <a:r>
              <a:rPr lang="en-US" dirty="0"/>
              <a:t>How do we plan for future interactions? </a:t>
            </a:r>
          </a:p>
          <a:p>
            <a:pPr>
              <a:lnSpc>
                <a:spcPct val="90000"/>
              </a:lnSpc>
            </a:pPr>
            <a:endParaRPr lang="en-CA" dirty="0"/>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5913186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834" y="4267200"/>
            <a:ext cx="5927566" cy="4572000"/>
          </a:xfrm>
        </p:spPr>
        <p:txBody>
          <a:bodyPr/>
          <a:lstStyle/>
          <a:p>
            <a:pPr lvl="0"/>
            <a:r>
              <a:rPr lang="en-US" sz="1200" kern="1200" dirty="0">
                <a:solidFill>
                  <a:schemeClr val="tx1"/>
                </a:solidFill>
                <a:latin typeface="+mn-lt"/>
                <a:ea typeface="+mn-ea"/>
                <a:cs typeface="+mn-cs"/>
              </a:rPr>
              <a:t>There is an over utilization of community emergency resources and emergency rooms due to a lack of community programs targeted for those with IDD/behavioral health needs. (Fletcher,</a:t>
            </a:r>
            <a:r>
              <a:rPr lang="en-US" sz="1200" kern="1200" baseline="0" dirty="0">
                <a:solidFill>
                  <a:schemeClr val="tx1"/>
                </a:solidFill>
                <a:latin typeface="+mn-lt"/>
                <a:ea typeface="+mn-ea"/>
                <a:cs typeface="+mn-cs"/>
              </a:rPr>
              <a:t> R. et al, 2015) </a:t>
            </a:r>
            <a:endParaRPr lang="en-US" sz="1200" kern="1200" dirty="0">
              <a:solidFill>
                <a:schemeClr val="tx1"/>
              </a:solidFill>
              <a:latin typeface="+mn-lt"/>
              <a:ea typeface="+mn-ea"/>
              <a:cs typeface="+mn-cs"/>
            </a:endParaRPr>
          </a:p>
          <a:p>
            <a:r>
              <a:rPr lang="en-US" sz="1200" kern="1200" dirty="0">
                <a:solidFill>
                  <a:schemeClr val="tx1"/>
                </a:solidFill>
                <a:latin typeface="+mn-lt"/>
                <a:ea typeface="+mn-ea"/>
                <a:cs typeface="+mn-cs"/>
              </a:rPr>
              <a:t>Behavior crisis often develops due to lack of understanding the best way to support individuals using proactive, positive approaches. </a:t>
            </a:r>
          </a:p>
          <a:p>
            <a:r>
              <a:rPr lang="en-US" sz="1200" kern="1200" dirty="0">
                <a:solidFill>
                  <a:schemeClr val="tx1"/>
                </a:solidFill>
                <a:latin typeface="+mn-lt"/>
                <a:ea typeface="+mn-ea"/>
                <a:cs typeface="+mn-cs"/>
              </a:rPr>
              <a:t>Additionally, Emergency/Crisis events, responses, and clinical</a:t>
            </a:r>
            <a:r>
              <a:rPr lang="en-US" sz="1200" kern="1200" baseline="0" dirty="0">
                <a:solidFill>
                  <a:schemeClr val="tx1"/>
                </a:solidFill>
                <a:latin typeface="+mn-lt"/>
                <a:ea typeface="+mn-ea"/>
                <a:cs typeface="+mn-cs"/>
              </a:rPr>
              <a:t> </a:t>
            </a:r>
            <a:r>
              <a:rPr lang="en-US" sz="1200" kern="1200" dirty="0">
                <a:solidFill>
                  <a:schemeClr val="tx1"/>
                </a:solidFill>
                <a:latin typeface="+mn-lt"/>
                <a:ea typeface="+mn-ea"/>
                <a:cs typeface="+mn-cs"/>
              </a:rPr>
              <a:t>surroundings can cause potential trauma to individuals with IDD.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mn-cs"/>
              </a:rPr>
              <a:t>We look for overall ways to reduce the likelihood of a crisis by supporting people to feel </a:t>
            </a:r>
            <a:r>
              <a:rPr lang="en-US" altLang="en-US" sz="1200" u="sng" kern="1200" dirty="0">
                <a:solidFill>
                  <a:schemeClr val="tx1"/>
                </a:solidFill>
                <a:latin typeface="+mn-lt"/>
                <a:ea typeface="+mn-ea"/>
                <a:cs typeface="+mn-cs"/>
              </a:rPr>
              <a:t>happy, included, valued, and safe </a:t>
            </a:r>
            <a:r>
              <a:rPr lang="en-US" altLang="en-US" sz="1200" kern="1200" dirty="0">
                <a:solidFill>
                  <a:schemeClr val="tx1"/>
                </a:solidFill>
                <a:latin typeface="+mn-lt"/>
                <a:ea typeface="+mn-ea"/>
                <a:cs typeface="+mn-cs"/>
              </a:rPr>
              <a:t>in smaller, everyday ways on an ongoing basis.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kern="1200" dirty="0">
                <a:solidFill>
                  <a:schemeClr val="tx1"/>
                </a:solidFill>
                <a:latin typeface="+mn-lt"/>
                <a:ea typeface="+mn-ea"/>
                <a:cs typeface="+mn-cs"/>
              </a:rPr>
              <a:t>Once patients are</a:t>
            </a:r>
            <a:r>
              <a:rPr lang="en-US" altLang="en-US" sz="1200" kern="1200" baseline="0" dirty="0">
                <a:solidFill>
                  <a:schemeClr val="tx1"/>
                </a:solidFill>
                <a:latin typeface="+mn-lt"/>
                <a:ea typeface="+mn-ea"/>
                <a:cs typeface="+mn-cs"/>
              </a:rPr>
              <a:t> seeking treatment, we want to consider – “w</a:t>
            </a:r>
            <a:r>
              <a:rPr lang="en-US" dirty="0"/>
              <a:t>hat can we do during these visits to prevent potentially difficult experiences in the emergency room?"</a:t>
            </a:r>
            <a:endParaRPr lang="en-US" altLang="en-US" sz="1200" kern="1200" dirty="0">
              <a:solidFill>
                <a:schemeClr val="tx1"/>
              </a:solidFill>
              <a:latin typeface="+mn-lt"/>
              <a:ea typeface="+mn-ea"/>
              <a:cs typeface="+mn-cs"/>
            </a:endParaRPr>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8477967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120891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latin typeface="Arial" panose="020B0604020202020204" pitchFamily="34" charset="0"/>
                <a:cs typeface="Arial" panose="020B0604020202020204" pitchFamily="34" charset="0"/>
              </a:rPr>
              <a:t>IDD includes deficits in cognitive functioning (reasoning, problem solving, planning, judgment, academic learning, learning from experience, cause and effect) and adaptive function (self care, language, socialization, self-direction, money management, employment,</a:t>
            </a:r>
            <a:r>
              <a:rPr lang="en-US" sz="1100" baseline="0" dirty="0">
                <a:latin typeface="Arial" panose="020B0604020202020204" pitchFamily="34" charset="0"/>
                <a:cs typeface="Arial" panose="020B0604020202020204" pitchFamily="34" charset="0"/>
              </a:rPr>
              <a:t> relationships, social judgment) - </a:t>
            </a:r>
            <a:r>
              <a:rPr lang="en-US" sz="1100" dirty="0">
                <a:latin typeface="Arial" panose="020B0604020202020204" pitchFamily="34" charset="0"/>
                <a:cs typeface="Arial" panose="020B0604020202020204" pitchFamily="34" charset="0"/>
              </a:rPr>
              <a:t>onset during the developmental</a:t>
            </a:r>
            <a:r>
              <a:rPr lang="en-US" sz="1100" baseline="0" dirty="0">
                <a:latin typeface="Arial" panose="020B0604020202020204" pitchFamily="34" charset="0"/>
                <a:cs typeface="Arial" panose="020B0604020202020204" pitchFamily="34" charset="0"/>
              </a:rPr>
              <a:t> period (</a:t>
            </a:r>
            <a:r>
              <a:rPr lang="en-US" sz="1100" kern="1200" dirty="0">
                <a:solidFill>
                  <a:schemeClr val="tx1"/>
                </a:solidFill>
                <a:latin typeface="+mn-lt"/>
                <a:ea typeface="+mn-ea"/>
                <a:cs typeface="+mn-cs"/>
              </a:rPr>
              <a:t>Fletcher,</a:t>
            </a:r>
            <a:r>
              <a:rPr lang="en-US" sz="1100" kern="1200" baseline="0" dirty="0">
                <a:solidFill>
                  <a:schemeClr val="tx1"/>
                </a:solidFill>
                <a:latin typeface="+mn-lt"/>
                <a:ea typeface="+mn-ea"/>
                <a:cs typeface="+mn-cs"/>
              </a:rPr>
              <a:t> R. et all, 2015).</a:t>
            </a:r>
            <a:endParaRPr lang="en-US" sz="1100" kern="1200" dirty="0">
              <a:solidFill>
                <a:schemeClr val="tx1"/>
              </a:solidFill>
              <a:latin typeface="+mn-lt"/>
              <a:ea typeface="+mn-ea"/>
              <a:cs typeface="+mn-cs"/>
            </a:endParaRPr>
          </a:p>
          <a:p>
            <a:endParaRPr lang="en-US" sz="1100" baseline="0" dirty="0">
              <a:latin typeface="Arial" panose="020B0604020202020204" pitchFamily="34" charset="0"/>
              <a:cs typeface="Arial" panose="020B0604020202020204" pitchFamily="34" charset="0"/>
            </a:endParaRPr>
          </a:p>
          <a:p>
            <a:r>
              <a:rPr lang="en-US" sz="1100" baseline="0" dirty="0">
                <a:latin typeface="Arial" panose="020B0604020202020204" pitchFamily="34" charset="0"/>
                <a:cs typeface="Arial" panose="020B0604020202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baseline="0" dirty="0">
                <a:latin typeface="Arial" panose="020B0604020202020204" pitchFamily="34" charset="0"/>
                <a:cs typeface="Arial" panose="020B0604020202020204" pitchFamily="34" charset="0"/>
              </a:rPr>
              <a:t>Sometimes the reason for presenting in the ER can be obvious, easily determined. However, individuals with IDD may have skill deficits and challenging behaviors that can get in the way of determining exactly what’s going on. </a:t>
            </a:r>
            <a:r>
              <a:rPr lang="en-US" sz="1100" dirty="0">
                <a:latin typeface="Arial" panose="020B0604020202020204" pitchFamily="34" charset="0"/>
                <a:cs typeface="Arial" panose="020B0604020202020204" pitchFamily="34" charset="0"/>
              </a:rPr>
              <a:t>Many</a:t>
            </a:r>
            <a:r>
              <a:rPr lang="en-US" sz="1100" baseline="0" dirty="0">
                <a:latin typeface="Arial" panose="020B0604020202020204" pitchFamily="34" charset="0"/>
                <a:cs typeface="Arial" panose="020B0604020202020204" pitchFamily="34" charset="0"/>
              </a:rPr>
              <a:t> times the presence of IDD is not documented in a hospital chart or information about disability is not considered. The person and his/her needs are not fully understood. Therefore, important information, accommodations and treatment strategies can be missed.  (</a:t>
            </a:r>
            <a:r>
              <a:rPr lang="en-US" sz="1100" baseline="0" dirty="0" err="1">
                <a:latin typeface="Arial" panose="020B0604020202020204" pitchFamily="34" charset="0"/>
                <a:cs typeface="Arial" panose="020B0604020202020204" pitchFamily="34" charset="0"/>
              </a:rPr>
              <a:t>Lunsky</a:t>
            </a:r>
            <a:r>
              <a:rPr lang="en-US" sz="1100" baseline="0" dirty="0">
                <a:latin typeface="Arial" panose="020B0604020202020204" pitchFamily="34" charset="0"/>
                <a:cs typeface="Arial" panose="020B0604020202020204" pitchFamily="34" charset="0"/>
              </a:rPr>
              <a:t>, Y. et all, 2012).</a:t>
            </a:r>
          </a:p>
          <a:p>
            <a:r>
              <a:rPr lang="en-US" sz="1100" baseline="0" dirty="0">
                <a:latin typeface="Arial" panose="020B0604020202020204" pitchFamily="34" charset="0"/>
                <a:cs typeface="Arial" panose="020B0604020202020204" pitchFamily="34" charset="0"/>
              </a:rPr>
              <a:t>Needs can go unmet. Want to make sure that what is being done to help is making things better for individuals and not worse.</a:t>
            </a:r>
            <a:endParaRPr lang="en-US" sz="1000" dirty="0">
              <a:latin typeface="+mj-lt"/>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71836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effectLst/>
                <a:latin typeface="Arial" panose="020B0604020202020204" pitchFamily="34" charset="0"/>
                <a:cs typeface="Arial" panose="020B0604020202020204" pitchFamily="34" charset="0"/>
              </a:rPr>
              <a:t>Patients whose needs are overlooked can “fall through the cracks,” and return to the ED for a similar/ongoing issue, because the role of their IDD is not recognized.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an individual has cognitive and communication challenges, clinicians may find diagnosis challenging (NADD) </a:t>
            </a:r>
            <a:endParaRPr lang="en-US" sz="1200" kern="1200" dirty="0">
              <a:effectLst/>
              <a:latin typeface="Arial" panose="020B0604020202020204" pitchFamily="34" charset="0"/>
              <a:cs typeface="Arial" panose="020B0604020202020204" pitchFamily="34" charset="0"/>
            </a:endParaRPr>
          </a:p>
          <a:p>
            <a:endParaRPr lang="en-US" sz="1200" kern="1200" dirty="0">
              <a:effectLst/>
              <a:latin typeface="Arial" panose="020B0604020202020204" pitchFamily="34" charset="0"/>
              <a:cs typeface="Arial" panose="020B0604020202020204" pitchFamily="34" charset="0"/>
            </a:endParaRPr>
          </a:p>
          <a:p>
            <a:r>
              <a:rPr lang="en-US" sz="1200" kern="1200" dirty="0">
                <a:effectLst/>
                <a:latin typeface="Arial" panose="020B0604020202020204" pitchFamily="34" charset="0"/>
                <a:cs typeface="Arial" panose="020B0604020202020204" pitchFamily="34" charset="0"/>
              </a:rPr>
              <a:t>Each person’s disability is unique to him or her. Not</a:t>
            </a:r>
            <a:r>
              <a:rPr lang="en-US" sz="1200" kern="1200" baseline="0" dirty="0">
                <a:effectLst/>
                <a:latin typeface="Arial" panose="020B0604020202020204" pitchFamily="34" charset="0"/>
                <a:cs typeface="Arial" panose="020B0604020202020204" pitchFamily="34" charset="0"/>
              </a:rPr>
              <a:t> </a:t>
            </a:r>
            <a:r>
              <a:rPr lang="en-US" sz="1200" kern="1200" dirty="0">
                <a:effectLst/>
                <a:latin typeface="Arial" panose="020B0604020202020204" pitchFamily="34" charset="0"/>
                <a:cs typeface="Arial" panose="020B0604020202020204" pitchFamily="34" charset="0"/>
              </a:rPr>
              <a:t>all people with IDD</a:t>
            </a:r>
            <a:r>
              <a:rPr lang="en-US" sz="1200" kern="1200" baseline="0" dirty="0">
                <a:effectLst/>
                <a:latin typeface="Arial" panose="020B0604020202020204" pitchFamily="34" charset="0"/>
                <a:cs typeface="Arial" panose="020B0604020202020204" pitchFamily="34" charset="0"/>
              </a:rPr>
              <a:t> </a:t>
            </a:r>
            <a:r>
              <a:rPr lang="en-US" sz="1200" kern="1200" dirty="0">
                <a:effectLst/>
                <a:latin typeface="Arial" panose="020B0604020202020204" pitchFamily="34" charset="0"/>
                <a:cs typeface="Arial" panose="020B0604020202020204" pitchFamily="34" charset="0"/>
              </a:rPr>
              <a:t>will have physical characteristics</a:t>
            </a:r>
            <a:r>
              <a:rPr lang="en-US" sz="1200" kern="1200" baseline="0" dirty="0">
                <a:effectLst/>
                <a:latin typeface="Arial" panose="020B0604020202020204" pitchFamily="34" charset="0"/>
                <a:cs typeface="Arial" panose="020B0604020202020204" pitchFamily="34" charset="0"/>
              </a:rPr>
              <a:t> or be accompanied by a caregiver. </a:t>
            </a:r>
          </a:p>
          <a:p>
            <a:endParaRPr lang="en-US" sz="1200" kern="1200" baseline="0" dirty="0">
              <a:effectLst/>
              <a:latin typeface="Arial" panose="020B0604020202020204" pitchFamily="34" charset="0"/>
              <a:cs typeface="Arial" panose="020B0604020202020204" pitchFamily="34" charset="0"/>
            </a:endParaRPr>
          </a:p>
          <a:p>
            <a:r>
              <a:rPr lang="en-US" sz="1200" kern="1200" baseline="0" dirty="0">
                <a:effectLst/>
                <a:latin typeface="Arial" panose="020B0604020202020204" pitchFamily="34" charset="0"/>
                <a:cs typeface="Arial" panose="020B0604020202020204" pitchFamily="34" charset="0"/>
              </a:rPr>
              <a:t>During our interactions with patients, we may observe some of the examples on this slide that indicate the need for further accommodations or support. </a:t>
            </a:r>
          </a:p>
          <a:p>
            <a:endParaRPr lang="en-US" sz="1200" kern="1200" dirty="0">
              <a:effectLst/>
              <a:latin typeface="Arial" panose="020B0604020202020204" pitchFamily="34" charset="0"/>
              <a:cs typeface="Arial" panose="020B0604020202020204" pitchFamily="34" charset="0"/>
            </a:endParaRPr>
          </a:p>
          <a:p>
            <a:r>
              <a:rPr lang="en-US" sz="1200" b="0" kern="1200" dirty="0">
                <a:effectLst/>
                <a:latin typeface="Arial" panose="020B0604020202020204" pitchFamily="34" charset="0"/>
                <a:cs typeface="Arial" panose="020B0604020202020204" pitchFamily="34" charset="0"/>
              </a:rPr>
              <a:t>Additionally, </a:t>
            </a:r>
            <a:r>
              <a:rPr lang="en-US" b="0" dirty="0">
                <a:latin typeface="Arial" panose="020B0604020202020204" pitchFamily="34" charset="0"/>
                <a:cs typeface="Arial" panose="020B0604020202020204" pitchFamily="34" charset="0"/>
              </a:rPr>
              <a:t>“street test” questions may indicate the presence of additional needs associate with IDD: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Arial" panose="020B0604020202020204" pitchFamily="34" charset="0"/>
                <a:cs typeface="Arial" panose="020B0604020202020204" pitchFamily="34" charset="0"/>
              </a:rPr>
              <a:t>“Do you have a caregiver that assist you with daily activities or living skills?” or  “Does someone help you with things you need to do?”</a:t>
            </a:r>
          </a:p>
          <a:p>
            <a:r>
              <a:rPr lang="en-US" dirty="0">
                <a:latin typeface="Arial" panose="020B0604020202020204" pitchFamily="34" charset="0"/>
                <a:cs typeface="Arial" panose="020B0604020202020204" pitchFamily="34" charset="0"/>
              </a:rPr>
              <a:t>“Do you receive any help in your job?”</a:t>
            </a:r>
          </a:p>
          <a:p>
            <a:r>
              <a:rPr lang="en-US" sz="1200" kern="1200" dirty="0">
                <a:effectLst/>
                <a:latin typeface="Arial" panose="020B0604020202020204" pitchFamily="34" charset="0"/>
                <a:cs typeface="Arial" panose="020B0604020202020204" pitchFamily="34" charset="0"/>
              </a:rPr>
              <a:t>Ask about navigating community (how did they get here; how will they get home, etc.)</a:t>
            </a:r>
          </a:p>
          <a:p>
            <a:endParaRPr lang="en-US" sz="1200" kern="1200" dirty="0">
              <a:solidFill>
                <a:schemeClr val="tx1"/>
              </a:solidFill>
              <a:effectLst/>
              <a:latin typeface="+mn-lt"/>
              <a:ea typeface="+mn-ea"/>
              <a:cs typeface="+mn-cs"/>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686235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FF0000"/>
                </a:solidFill>
              </a:rPr>
              <a:t>For patients with IDD, clinical</a:t>
            </a:r>
            <a:r>
              <a:rPr lang="en-US" baseline="0" dirty="0">
                <a:solidFill>
                  <a:srgbClr val="FF0000"/>
                </a:solidFill>
              </a:rPr>
              <a:t> settings like the emergency department can be overwhelming and frustrating. Past experiences, lack of coping skills, overstimulating sensory environment, and communication challenges can contribute to this. Underlying mental health conditions should also be considered and addressed.  </a:t>
            </a:r>
          </a:p>
          <a:p>
            <a:endParaRPr lang="en-US" dirty="0"/>
          </a:p>
          <a:p>
            <a:r>
              <a:rPr lang="en-US" dirty="0"/>
              <a:t>Complex diagnostic profile and medications/side effects </a:t>
            </a:r>
          </a:p>
          <a:p>
            <a:r>
              <a:rPr lang="en-US" dirty="0"/>
              <a:t>Lack social skills and familiarity navigating social situations </a:t>
            </a:r>
          </a:p>
          <a:p>
            <a:r>
              <a:rPr lang="en-US" dirty="0"/>
              <a:t>Sensitivity to sound, light, touch, smell, taste, crowds, proximity, waiting times, unfamiliar people and things. </a:t>
            </a:r>
          </a:p>
          <a:p>
            <a:r>
              <a:rPr lang="en-US" dirty="0"/>
              <a:t>Difficulty with changes/new surroundings, routines, or caretakers </a:t>
            </a:r>
          </a:p>
          <a:p>
            <a:r>
              <a:rPr lang="en-US" dirty="0"/>
              <a:t>Likelihood of secondary psychiatric diagnosis (anxiety) as contributing factor</a:t>
            </a:r>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667020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solidFill>
                  <a:srgbClr val="FF0000"/>
                </a:solidFill>
              </a:rPr>
              <a:t>Providers may face challenges when seeking information and providing treatment. </a:t>
            </a:r>
            <a:endParaRPr lang="en-US" dirty="0">
              <a:solidFill>
                <a:srgbClr val="FF0000"/>
              </a:solidFill>
            </a:endParaRPr>
          </a:p>
          <a:p>
            <a:endParaRPr lang="en-US" dirty="0">
              <a:solidFill>
                <a:srgbClr val="FF0000"/>
              </a:solidFill>
            </a:endParaRPr>
          </a:p>
          <a:p>
            <a:r>
              <a:rPr lang="en-US" b="0" dirty="0"/>
              <a:t>Considerations,</a:t>
            </a:r>
            <a:r>
              <a:rPr lang="en-US" b="0" baseline="0" dirty="0"/>
              <a:t> wh</a:t>
            </a:r>
            <a:r>
              <a:rPr lang="en-US" b="0" dirty="0"/>
              <a:t>ile responding to questions:</a:t>
            </a:r>
          </a:p>
          <a:p>
            <a:pPr eaLnBrk="1" hangingPunct="1">
              <a:spcBef>
                <a:spcPts val="1200"/>
              </a:spcBef>
              <a:buSzPct val="70000"/>
            </a:pPr>
            <a:r>
              <a:rPr lang="en-US" sz="1200" b="0" dirty="0"/>
              <a:t>Many people with Intellectual Disability are strongly motivated to do what they believe is expected of them. </a:t>
            </a:r>
          </a:p>
          <a:p>
            <a:pPr eaLnBrk="1" hangingPunct="1">
              <a:spcBef>
                <a:spcPts val="1200"/>
              </a:spcBef>
              <a:buSzPct val="70000"/>
            </a:pPr>
            <a:r>
              <a:rPr lang="en-US" sz="1200" b="0" dirty="0"/>
              <a:t>They learn to listen for certain words or inflections. </a:t>
            </a:r>
          </a:p>
          <a:p>
            <a:pPr eaLnBrk="1" hangingPunct="1">
              <a:spcBef>
                <a:spcPts val="1200"/>
              </a:spcBef>
              <a:buSzPct val="70000"/>
            </a:pPr>
            <a:r>
              <a:rPr lang="en-US" sz="1200" b="0" dirty="0"/>
              <a:t>They may even copy moods as they try to give "correct" answers. </a:t>
            </a:r>
          </a:p>
          <a:p>
            <a:pPr eaLnBrk="1" hangingPunct="1">
              <a:spcBef>
                <a:spcPts val="1200"/>
              </a:spcBef>
              <a:buSzPct val="70000"/>
            </a:pPr>
            <a:r>
              <a:rPr lang="en-US" sz="1200" b="0" dirty="0"/>
              <a:t>They want to be accepted by and please others. Many have adapted by use of denial</a:t>
            </a:r>
          </a:p>
          <a:p>
            <a:pPr marL="0" indent="0" eaLnBrk="1" hangingPunct="1">
              <a:buFont typeface="Wingdings" pitchFamily="2" charset="2"/>
              <a:buNone/>
            </a:pPr>
            <a:r>
              <a:rPr lang="en-US" sz="1200" b="0" dirty="0"/>
              <a:t>They</a:t>
            </a:r>
            <a:r>
              <a:rPr lang="en-US" sz="1200" b="0" baseline="0" dirty="0"/>
              <a:t> may affirm last choice, agree, or repeat last word (</a:t>
            </a:r>
            <a:r>
              <a:rPr lang="en-US" sz="1200" b="0" dirty="0"/>
              <a:t>Q: "Do you understand what I have told you?“</a:t>
            </a:r>
            <a:r>
              <a:rPr lang="en-US" sz="1200" b="0" baseline="0" dirty="0"/>
              <a:t> </a:t>
            </a:r>
            <a:r>
              <a:rPr lang="en-US" sz="1100" b="0" dirty="0"/>
              <a:t>A: "Told you.“ Q. “do you want to take a break or keep going? Q. keep going”) </a:t>
            </a:r>
          </a:p>
          <a:p>
            <a:pPr marL="0" marR="0" lvl="0" indent="0" algn="l" defTabSz="914400" rtl="0" eaLnBrk="1" fontAlgn="auto" latinLnBrk="0" hangingPunct="1">
              <a:lnSpc>
                <a:spcPct val="100000"/>
              </a:lnSpc>
              <a:spcBef>
                <a:spcPts val="0"/>
              </a:spcBef>
              <a:spcAft>
                <a:spcPts val="0"/>
              </a:spcAft>
              <a:buClrTx/>
              <a:buSzTx/>
              <a:buFont typeface="Wingdings" pitchFamily="2" charset="2"/>
              <a:buNone/>
              <a:tabLst/>
              <a:defRPr/>
            </a:pPr>
            <a:r>
              <a:rPr lang="en-US" sz="1100" baseline="0" dirty="0">
                <a:latin typeface="Arial" panose="020B0604020202020204" pitchFamily="34" charset="0"/>
                <a:cs typeface="Arial" panose="020B0604020202020204" pitchFamily="34" charset="0"/>
              </a:rPr>
              <a:t>(</a:t>
            </a:r>
            <a:r>
              <a:rPr lang="en-US" sz="1100" baseline="0" dirty="0" err="1">
                <a:latin typeface="Arial" panose="020B0604020202020204" pitchFamily="34" charset="0"/>
                <a:cs typeface="Arial" panose="020B0604020202020204" pitchFamily="34" charset="0"/>
              </a:rPr>
              <a:t>Lunsky</a:t>
            </a:r>
            <a:r>
              <a:rPr lang="en-US" sz="1100" baseline="0" dirty="0">
                <a:latin typeface="Arial" panose="020B0604020202020204" pitchFamily="34" charset="0"/>
                <a:cs typeface="Arial" panose="020B0604020202020204" pitchFamily="34" charset="0"/>
              </a:rPr>
              <a:t>, Y. et all, 2012).</a:t>
            </a:r>
          </a:p>
          <a:p>
            <a:pPr marL="0" indent="0" eaLnBrk="1" hangingPunct="1">
              <a:buFont typeface="Wingdings" pitchFamily="2" charset="2"/>
              <a:buNone/>
            </a:pPr>
            <a:endParaRPr lang="en-US" sz="1100" b="0" dirty="0"/>
          </a:p>
          <a:p>
            <a:endParaRPr lang="en-US" dirty="0">
              <a:solidFill>
                <a:srgbClr val="FF0000"/>
              </a:solidFill>
            </a:endParaRPr>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3063616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Observing a person with one or two of these symptoms alone does not necessarily determine or predict a person’s mental health condition. </a:t>
            </a:r>
            <a:r>
              <a:rPr lang="en-US" sz="1200" baseline="0" dirty="0"/>
              <a:t>What we identify as “challenging” behaviors can sometime be signs of anxiety, discomfort or even trauma response that indicate internal causes or needs. These can also be signs of temporary anxiety brought on by past trauma, fear, or pain.</a:t>
            </a:r>
          </a:p>
          <a:p>
            <a:endParaRPr lang="en-US" sz="1200"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aseline="0" dirty="0"/>
              <a:t>How we respond can make the difference and prevent a crisis. </a:t>
            </a:r>
            <a:r>
              <a:rPr lang="en-US" dirty="0"/>
              <a:t>Focus</a:t>
            </a:r>
            <a:r>
              <a:rPr lang="en-US" baseline="0" dirty="0"/>
              <a:t> on ways we can recognize these signs and improve interactions.</a:t>
            </a:r>
          </a:p>
          <a:p>
            <a:endParaRPr lang="en-US" sz="1200" baseline="0"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5674962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an emergency setting, we are often seeing someone who has been affected by many previous factors/events that brought him/her to this point.</a:t>
            </a:r>
            <a:endParaRPr lang="en-US" dirty="0"/>
          </a:p>
          <a:p>
            <a:r>
              <a:rPr lang="en-US" dirty="0"/>
              <a:t>When</a:t>
            </a:r>
            <a:r>
              <a:rPr lang="en-US" baseline="0" dirty="0"/>
              <a:t> certain conditions are present, people are more vulnerable to a crisis. Consider the examples on this slide: how can these examples make people feel more anxious? If someone has a mood disorder or other mental health diagnosis, how does a risk factor become greater? </a:t>
            </a:r>
          </a:p>
          <a:p>
            <a:endParaRPr lang="en-US" dirty="0"/>
          </a:p>
          <a:p>
            <a:r>
              <a:rPr lang="en-US" baseline="0" dirty="0"/>
              <a:t>Questions to ask: To what degree does this person make meaningful choices?  What skills can s/he use? Who can help? When and how to ask for help?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Protective factors:</a:t>
            </a:r>
            <a:r>
              <a:rPr lang="en-US" baseline="0" dirty="0"/>
              <a:t> lifestyle measures can also protect against a crisis or prevent a behavior from escalating – relationships, routine, relaxation, visual aids, communication </a:t>
            </a:r>
          </a:p>
          <a:p>
            <a:endParaRPr lang="en-US" baseline="0" dirty="0"/>
          </a:p>
          <a:p>
            <a:endParaRPr lang="en-US" baseline="0" dirty="0"/>
          </a:p>
          <a:p>
            <a:endParaRPr lang="en-US" dirty="0"/>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582017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 notes in </a:t>
            </a:r>
            <a:r>
              <a:rPr lang="en-US"/>
              <a:t>the videos</a:t>
            </a:r>
            <a:r>
              <a:rPr lang="en-US" baseline="0"/>
              <a:t> </a:t>
            </a:r>
            <a:r>
              <a:rPr lang="en-US" baseline="0" dirty="0"/>
              <a:t>provide discussion questions and tips on improved best practice during </a:t>
            </a:r>
            <a:r>
              <a:rPr lang="en-US" baseline="0"/>
              <a:t>treatment encounters. </a:t>
            </a:r>
            <a:endParaRPr lang="en-US" baseline="0" dirty="0"/>
          </a:p>
          <a:p>
            <a:endParaRPr lang="en-US" baseline="0" dirty="0"/>
          </a:p>
          <a:p>
            <a:r>
              <a:rPr lang="en-US" baseline="0" dirty="0"/>
              <a:t>Source: </a:t>
            </a:r>
            <a:r>
              <a:rPr lang="en-US" dirty="0"/>
              <a:t>The </a:t>
            </a:r>
            <a:r>
              <a:rPr lang="en-US" i="0" dirty="0"/>
              <a:t>Centre for Addiction and Mental Health (CAMH) </a:t>
            </a:r>
            <a:r>
              <a:rPr lang="en-US" baseline="0" dirty="0"/>
              <a:t>Developmental Disabilities and Mental Health </a:t>
            </a:r>
            <a:endParaRPr lang="en-US" dirty="0"/>
          </a:p>
          <a:p>
            <a:endParaRPr lang="en-US" dirty="0"/>
          </a:p>
        </p:txBody>
      </p:sp>
      <p:sp>
        <p:nvSpPr>
          <p:cNvPr id="4" name="Date Placeholder 3"/>
          <p:cNvSpPr>
            <a:spLocks noGrp="1"/>
          </p:cNvSpPr>
          <p:nvPr>
            <p:ph type="dt" idx="10"/>
          </p:nvPr>
        </p:nvSpPr>
        <p:spPr/>
        <p:txBody>
          <a:bodyPr/>
          <a:lstStyle/>
          <a:p>
            <a:endParaRPr lang="en-US"/>
          </a:p>
        </p:txBody>
      </p:sp>
    </p:spTree>
    <p:extLst>
      <p:ext uri="{BB962C8B-B14F-4D97-AF65-F5344CB8AC3E}">
        <p14:creationId xmlns:p14="http://schemas.microsoft.com/office/powerpoint/2010/main" val="39437191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11"/>
          <p:cNvSpPr txBox="1">
            <a:spLocks noChangeArrowheads="1"/>
          </p:cNvSpPr>
          <p:nvPr/>
        </p:nvSpPr>
        <p:spPr bwMode="auto">
          <a:xfrm>
            <a:off x="296863" y="6362700"/>
            <a:ext cx="4440237" cy="676275"/>
          </a:xfrm>
          <a:prstGeom prst="rect">
            <a:avLst/>
          </a:prstGeom>
          <a:noFill/>
          <a:ln>
            <a:noFill/>
          </a:ln>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400"/>
              <a:t>Rutgers, The State University of New Jersey</a:t>
            </a:r>
          </a:p>
          <a:p>
            <a:pPr eaLnBrk="1" hangingPunct="1">
              <a:defRPr/>
            </a:pPr>
            <a:endParaRPr lang="en-US"/>
          </a:p>
        </p:txBody>
      </p:sp>
      <p:pic>
        <p:nvPicPr>
          <p:cNvPr id="6" name="Picture 11" descr="RU_SIG_RWJMS_CMYK_K.eps"/>
          <p:cNvPicPr>
            <a:picLocks noChangeAspect="1"/>
          </p:cNvPicPr>
          <p:nvPr/>
        </p:nvPicPr>
        <p:blipFill>
          <a:blip r:embed="rId3" cstate="print"/>
          <a:srcRect/>
          <a:stretch>
            <a:fillRect/>
          </a:stretch>
        </p:blipFill>
        <p:spPr bwMode="auto">
          <a:xfrm>
            <a:off x="393700" y="355600"/>
            <a:ext cx="3200400" cy="1244600"/>
          </a:xfrm>
          <a:prstGeom prst="rect">
            <a:avLst/>
          </a:prstGeom>
          <a:noFill/>
          <a:ln w="9525">
            <a:noFill/>
            <a:miter lim="800000"/>
            <a:headEnd/>
            <a:tailEnd/>
          </a:ln>
        </p:spPr>
      </p:pic>
      <p:pic>
        <p:nvPicPr>
          <p:cNvPr id="7" name="Picture 12" descr="BoggsCenter-2013-2clr-Horizontal.jpg"/>
          <p:cNvPicPr>
            <a:picLocks noChangeAspect="1"/>
          </p:cNvPicPr>
          <p:nvPr/>
        </p:nvPicPr>
        <p:blipFill>
          <a:blip r:embed="rId4" cstate="print"/>
          <a:srcRect/>
          <a:stretch>
            <a:fillRect/>
          </a:stretch>
        </p:blipFill>
        <p:spPr bwMode="auto">
          <a:xfrm>
            <a:off x="5581650" y="500063"/>
            <a:ext cx="3432175" cy="323850"/>
          </a:xfrm>
          <a:prstGeom prst="rect">
            <a:avLst/>
          </a:prstGeom>
          <a:noFill/>
          <a:ln w="9525">
            <a:noFill/>
            <a:miter lim="800000"/>
            <a:headEnd/>
            <a:tailEnd/>
          </a:ln>
        </p:spPr>
      </p:pic>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685800" y="2130425"/>
            <a:ext cx="7772400" cy="1470025"/>
          </a:xfrm>
        </p:spPr>
        <p:txBody>
          <a:bodyPr/>
          <a:lstStyle>
            <a:lvl1pPr algn="ctr">
              <a:defRPr>
                <a:solidFill>
                  <a:srgbClr val="CE0026"/>
                </a:solidFill>
              </a:defRPr>
            </a:lvl1pPr>
          </a:lstStyle>
          <a:p>
            <a:r>
              <a:rPr lang="en-US"/>
              <a:t>Click to edit Master 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a:t>Click to edit Master title style</a:t>
            </a:r>
          </a:p>
        </p:txBody>
      </p:sp>
      <p:sp>
        <p:nvSpPr>
          <p:cNvPr id="3" name="Table Placeholder 2"/>
          <p:cNvSpPr>
            <a:spLocks noGrp="1"/>
          </p:cNvSpPr>
          <p:nvPr>
            <p:ph type="tbl" idx="1"/>
          </p:nvPr>
        </p:nvSpPr>
        <p:spPr>
          <a:xfrm>
            <a:off x="1143000" y="1676400"/>
            <a:ext cx="6781800" cy="4724400"/>
          </a:xfrm>
        </p:spPr>
        <p:txBody>
          <a:bodyPr/>
          <a:lstStyle/>
          <a:p>
            <a:pPr lvl="0"/>
            <a:r>
              <a:rPr lang="en-US" noProof="0"/>
              <a:t>Click icon to add table</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a:t>Click to edit Master title style</a:t>
            </a:r>
          </a:p>
        </p:txBody>
      </p:sp>
      <p:sp>
        <p:nvSpPr>
          <p:cNvPr id="3" name="Content Placeholder 2"/>
          <p:cNvSpPr>
            <a:spLocks noGrp="1"/>
          </p:cNvSpPr>
          <p:nvPr>
            <p:ph sz="half" idx="1"/>
          </p:nvPr>
        </p:nvSpPr>
        <p:spPr>
          <a:xfrm>
            <a:off x="1143000" y="16764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41148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7890" name="Rectangle 2050"/>
          <p:cNvSpPr>
            <a:spLocks noGrp="1" noChangeArrowheads="1"/>
          </p:cNvSpPr>
          <p:nvPr>
            <p:ph type="ctrTitle"/>
          </p:nvPr>
        </p:nvSpPr>
        <p:spPr>
          <a:xfrm>
            <a:off x="685800" y="2819400"/>
            <a:ext cx="7772400" cy="2057400"/>
          </a:xfrm>
        </p:spPr>
        <p:txBody>
          <a:bodyPr/>
          <a:lstStyle>
            <a:lvl1pPr algn="ctr">
              <a:defRPr sz="4800"/>
            </a:lvl1pPr>
          </a:lstStyle>
          <a:p>
            <a:r>
              <a:rPr lang="en-US"/>
              <a:t>Click to edit Master title style</a:t>
            </a:r>
          </a:p>
        </p:txBody>
      </p:sp>
      <p:sp>
        <p:nvSpPr>
          <p:cNvPr id="37891" name="Rectangle 2051"/>
          <p:cNvSpPr>
            <a:spLocks noGrp="1" noChangeArrowheads="1"/>
          </p:cNvSpPr>
          <p:nvPr>
            <p:ph type="subTitle" idx="1"/>
          </p:nvPr>
        </p:nvSpPr>
        <p:spPr>
          <a:xfrm>
            <a:off x="1219200" y="5029200"/>
            <a:ext cx="6400800" cy="914400"/>
          </a:xfrm>
        </p:spPr>
        <p:txBody>
          <a:bodyPr/>
          <a:lstStyle>
            <a:lvl1pPr marL="0" indent="0" algn="ctr">
              <a:buFontTx/>
              <a:buNone/>
              <a:defRPr sz="2400"/>
            </a:lvl1pPr>
          </a:lstStyle>
          <a:p>
            <a:r>
              <a:rPr lang="en-US"/>
              <a:t>Click to edit Master subtitle style</a:t>
            </a:r>
          </a:p>
        </p:txBody>
      </p:sp>
      <p:sp>
        <p:nvSpPr>
          <p:cNvPr id="4" name="Rectangle 2064"/>
          <p:cNvSpPr>
            <a:spLocks noGrp="1" noChangeArrowheads="1"/>
          </p:cNvSpPr>
          <p:nvPr>
            <p:ph type="dt" sz="half" idx="10"/>
          </p:nvPr>
        </p:nvSpPr>
        <p:spPr bwMode="auto">
          <a:xfrm>
            <a:off x="381000" y="6248400"/>
            <a:ext cx="1905000" cy="3810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eaLnBrk="1" hangingPunct="1">
              <a:spcBef>
                <a:spcPct val="0"/>
              </a:spcBef>
              <a:defRPr kumimoji="0" sz="1400">
                <a:solidFill>
                  <a:srgbClr val="000000"/>
                </a:solidFill>
                <a:latin typeface="+mn-lt"/>
              </a:defRPr>
            </a:lvl1pPr>
          </a:lstStyle>
          <a:p>
            <a:pPr>
              <a:defRPr/>
            </a:pPr>
            <a:endParaRPr lang="en-US"/>
          </a:p>
        </p:txBody>
      </p:sp>
      <p:sp>
        <p:nvSpPr>
          <p:cNvPr id="5" name="Rectangle 2065"/>
          <p:cNvSpPr>
            <a:spLocks noGrp="1" noChangeArrowheads="1"/>
          </p:cNvSpPr>
          <p:nvPr>
            <p:ph type="ftr" sz="quarter" idx="11"/>
          </p:nvPr>
        </p:nvSpPr>
        <p:spPr bwMode="auto">
          <a:xfrm>
            <a:off x="3124200" y="6248400"/>
            <a:ext cx="2895600" cy="381000"/>
          </a:xfrm>
          <a:prstGeom prst="rect">
            <a:avLst/>
          </a:prstGeom>
          <a:ln>
            <a:miter lim="800000"/>
            <a:headEnd/>
            <a:tailEnd/>
          </a:ln>
        </p:spPr>
        <p:txBody>
          <a:bodyPr vert="horz" wrap="square" lIns="91440" tIns="45720" rIns="91440" bIns="45720" numCol="1" anchor="b" anchorCtr="0" compatLnSpc="1">
            <a:prstTxWarp prst="textNoShape">
              <a:avLst/>
            </a:prstTxWarp>
          </a:bodyPr>
          <a:lstStyle>
            <a:lvl1pPr algn="ctr" eaLnBrk="1" hangingPunct="1">
              <a:spcBef>
                <a:spcPct val="0"/>
              </a:spcBef>
              <a:defRPr kumimoji="0" sz="1400">
                <a:solidFill>
                  <a:srgbClr val="000000"/>
                </a:solidFill>
                <a:latin typeface="+mn-lt"/>
              </a:defRPr>
            </a:lvl1pPr>
          </a:lstStyle>
          <a:p>
            <a:pPr>
              <a:defRPr/>
            </a:pPr>
            <a:endParaRPr lang="en-US"/>
          </a:p>
        </p:txBody>
      </p:sp>
      <p:sp>
        <p:nvSpPr>
          <p:cNvPr id="6" name="Rectangle 2066"/>
          <p:cNvSpPr>
            <a:spLocks noGrp="1" noChangeArrowheads="1"/>
          </p:cNvSpPr>
          <p:nvPr>
            <p:ph type="sldNum" sz="quarter" idx="12"/>
          </p:nvPr>
        </p:nvSpPr>
        <p:spPr>
          <a:xfrm>
            <a:off x="6858000" y="6248400"/>
            <a:ext cx="1905000" cy="381000"/>
          </a:xfrm>
        </p:spPr>
        <p:txBody>
          <a:bodyPr anchor="b"/>
          <a:lstStyle>
            <a:lvl1pPr>
              <a:defRPr kumimoji="0">
                <a:solidFill>
                  <a:srgbClr val="000000"/>
                </a:solidFill>
                <a:latin typeface="+mn-lt"/>
              </a:defRPr>
            </a:lvl1pPr>
          </a:lstStyle>
          <a:p>
            <a:pPr>
              <a:defRPr/>
            </a:pPr>
            <a:fld id="{00D1A3DE-3F5D-445A-86CD-189CF1BD5826}"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8"/>
          <p:cNvSpPr>
            <a:spLocks noGrp="1" noChangeArrowheads="1"/>
          </p:cNvSpPr>
          <p:nvPr>
            <p:ph type="sldNum" sz="quarter" idx="10"/>
          </p:nvPr>
        </p:nvSpPr>
        <p:spPr>
          <a:ln/>
        </p:spPr>
        <p:txBody>
          <a:bodyPr/>
          <a:lstStyle>
            <a:lvl1pPr>
              <a:defRPr/>
            </a:lvl1pPr>
          </a:lstStyle>
          <a:p>
            <a:pPr>
              <a:defRPr/>
            </a:pPr>
            <a:fld id="{FCFF525F-DA4A-4096-8BC4-D04C654927D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048"/>
          <p:cNvSpPr>
            <a:spLocks noGrp="1" noChangeArrowheads="1"/>
          </p:cNvSpPr>
          <p:nvPr>
            <p:ph type="sldNum" sz="quarter" idx="10"/>
          </p:nvPr>
        </p:nvSpPr>
        <p:spPr>
          <a:ln/>
        </p:spPr>
        <p:txBody>
          <a:bodyPr/>
          <a:lstStyle>
            <a:lvl1pPr>
              <a:defRPr/>
            </a:lvl1pPr>
          </a:lstStyle>
          <a:p>
            <a:pPr>
              <a:defRPr/>
            </a:pPr>
            <a:fld id="{0CABEA7F-8EEA-4C2E-B6BA-9542BA4DC2D1}"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143000" y="16764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10100" y="1676400"/>
            <a:ext cx="33147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48"/>
          <p:cNvSpPr>
            <a:spLocks noGrp="1" noChangeArrowheads="1"/>
          </p:cNvSpPr>
          <p:nvPr>
            <p:ph type="sldNum" sz="quarter" idx="10"/>
          </p:nvPr>
        </p:nvSpPr>
        <p:spPr>
          <a:ln/>
        </p:spPr>
        <p:txBody>
          <a:bodyPr/>
          <a:lstStyle>
            <a:lvl1pPr>
              <a:defRPr/>
            </a:lvl1pPr>
          </a:lstStyle>
          <a:p>
            <a:pPr>
              <a:defRPr/>
            </a:pPr>
            <a:fld id="{31BE2F72-AEFA-4260-90C9-696F6268040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48"/>
          <p:cNvSpPr>
            <a:spLocks noGrp="1" noChangeArrowheads="1"/>
          </p:cNvSpPr>
          <p:nvPr>
            <p:ph type="sldNum" sz="quarter" idx="10"/>
          </p:nvPr>
        </p:nvSpPr>
        <p:spPr>
          <a:ln/>
        </p:spPr>
        <p:txBody>
          <a:bodyPr/>
          <a:lstStyle>
            <a:lvl1pPr>
              <a:defRPr/>
            </a:lvl1pPr>
          </a:lstStyle>
          <a:p>
            <a:pPr>
              <a:defRPr/>
            </a:pPr>
            <a:fld id="{7502D31B-6821-4F55-9CCF-5BCDA3760FD8}"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048"/>
          <p:cNvSpPr>
            <a:spLocks noGrp="1" noChangeArrowheads="1"/>
          </p:cNvSpPr>
          <p:nvPr>
            <p:ph type="sldNum" sz="quarter" idx="10"/>
          </p:nvPr>
        </p:nvSpPr>
        <p:spPr>
          <a:ln/>
        </p:spPr>
        <p:txBody>
          <a:bodyPr/>
          <a:lstStyle>
            <a:lvl1pPr>
              <a:defRPr/>
            </a:lvl1pPr>
          </a:lstStyle>
          <a:p>
            <a:pPr>
              <a:defRPr/>
            </a:pPr>
            <a:fld id="{870ECD96-DAD2-493D-ACDE-31FCFA3574A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048"/>
          <p:cNvSpPr>
            <a:spLocks noGrp="1" noChangeArrowheads="1"/>
          </p:cNvSpPr>
          <p:nvPr>
            <p:ph type="sldNum" sz="quarter" idx="10"/>
          </p:nvPr>
        </p:nvSpPr>
        <p:spPr>
          <a:ln/>
        </p:spPr>
        <p:txBody>
          <a:bodyPr/>
          <a:lstStyle>
            <a:lvl1pPr>
              <a:defRPr/>
            </a:lvl1pPr>
          </a:lstStyle>
          <a:p>
            <a:pPr>
              <a:defRPr/>
            </a:pPr>
            <a:fld id="{2B630ADE-53DC-4689-B2E2-FD59257410EE}"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8"/>
          <p:cNvSpPr>
            <a:spLocks noGrp="1" noChangeArrowheads="1"/>
          </p:cNvSpPr>
          <p:nvPr>
            <p:ph type="sldNum" sz="quarter" idx="10"/>
          </p:nvPr>
        </p:nvSpPr>
        <p:spPr>
          <a:ln/>
        </p:spPr>
        <p:txBody>
          <a:bodyPr/>
          <a:lstStyle>
            <a:lvl1pPr>
              <a:defRPr/>
            </a:lvl1pPr>
          </a:lstStyle>
          <a:p>
            <a:pPr>
              <a:defRPr/>
            </a:pPr>
            <a:fld id="{A2FC055B-693E-4D14-9687-EAAA403E448A}"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048"/>
          <p:cNvSpPr>
            <a:spLocks noGrp="1" noChangeArrowheads="1"/>
          </p:cNvSpPr>
          <p:nvPr>
            <p:ph type="sldNum" sz="quarter" idx="10"/>
          </p:nvPr>
        </p:nvSpPr>
        <p:spPr>
          <a:ln/>
        </p:spPr>
        <p:txBody>
          <a:bodyPr/>
          <a:lstStyle>
            <a:lvl1pPr>
              <a:defRPr/>
            </a:lvl1pPr>
          </a:lstStyle>
          <a:p>
            <a:pPr>
              <a:defRPr/>
            </a:pPr>
            <a:fld id="{24079619-6745-4407-B140-2C9AE4B933CF}"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8"/>
          <p:cNvSpPr>
            <a:spLocks noGrp="1" noChangeArrowheads="1"/>
          </p:cNvSpPr>
          <p:nvPr>
            <p:ph type="sldNum" sz="quarter" idx="10"/>
          </p:nvPr>
        </p:nvSpPr>
        <p:spPr>
          <a:ln/>
        </p:spPr>
        <p:txBody>
          <a:bodyPr/>
          <a:lstStyle>
            <a:lvl1pPr>
              <a:defRPr/>
            </a:lvl1pPr>
          </a:lstStyle>
          <a:p>
            <a:pPr>
              <a:defRPr/>
            </a:pPr>
            <a:fld id="{B7C5D51C-1573-4778-B9D0-8EAF0B3701E2}"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350" y="76200"/>
            <a:ext cx="1695450" cy="6324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143000" y="76200"/>
            <a:ext cx="4933950" cy="6324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048"/>
          <p:cNvSpPr>
            <a:spLocks noGrp="1" noChangeArrowheads="1"/>
          </p:cNvSpPr>
          <p:nvPr>
            <p:ph type="sldNum" sz="quarter" idx="10"/>
          </p:nvPr>
        </p:nvSpPr>
        <p:spPr>
          <a:ln/>
        </p:spPr>
        <p:txBody>
          <a:bodyPr/>
          <a:lstStyle>
            <a:lvl1pPr>
              <a:defRPr/>
            </a:lvl1pPr>
          </a:lstStyle>
          <a:p>
            <a:pPr>
              <a:defRPr/>
            </a:pPr>
            <a:fld id="{58788620-368D-44B1-8173-14C830E8EFB1}"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a:t>Click to edit Master title style</a:t>
            </a:r>
          </a:p>
        </p:txBody>
      </p:sp>
      <p:sp>
        <p:nvSpPr>
          <p:cNvPr id="3" name="Table Placeholder 2"/>
          <p:cNvSpPr>
            <a:spLocks noGrp="1"/>
          </p:cNvSpPr>
          <p:nvPr>
            <p:ph type="tbl" idx="1"/>
          </p:nvPr>
        </p:nvSpPr>
        <p:spPr>
          <a:xfrm>
            <a:off x="1143000" y="1676400"/>
            <a:ext cx="6781800" cy="4724400"/>
          </a:xfrm>
        </p:spPr>
        <p:txBody>
          <a:bodyPr/>
          <a:lstStyle/>
          <a:p>
            <a:pPr lvl="0"/>
            <a:r>
              <a:rPr lang="en-US" noProof="0"/>
              <a:t>Click icon to add table</a:t>
            </a:r>
          </a:p>
        </p:txBody>
      </p:sp>
      <p:sp>
        <p:nvSpPr>
          <p:cNvPr id="4" name="Rectangle 1048"/>
          <p:cNvSpPr>
            <a:spLocks noGrp="1" noChangeArrowheads="1"/>
          </p:cNvSpPr>
          <p:nvPr>
            <p:ph type="sldNum" sz="quarter" idx="10"/>
          </p:nvPr>
        </p:nvSpPr>
        <p:spPr>
          <a:ln/>
        </p:spPr>
        <p:txBody>
          <a:bodyPr/>
          <a:lstStyle>
            <a:lvl1pPr>
              <a:defRPr/>
            </a:lvl1pPr>
          </a:lstStyle>
          <a:p>
            <a:pPr>
              <a:defRPr/>
            </a:pPr>
            <a:fld id="{ADC2AADC-5B80-40E9-92A2-9D254697C729}"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76200"/>
            <a:ext cx="6781800" cy="1066800"/>
          </a:xfrm>
        </p:spPr>
        <p:txBody>
          <a:bodyPr/>
          <a:lstStyle/>
          <a:p>
            <a:r>
              <a:rPr lang="en-US"/>
              <a:t>Click to edit Master title style</a:t>
            </a:r>
          </a:p>
        </p:txBody>
      </p:sp>
      <p:sp>
        <p:nvSpPr>
          <p:cNvPr id="3" name="Content Placeholder 2"/>
          <p:cNvSpPr>
            <a:spLocks noGrp="1"/>
          </p:cNvSpPr>
          <p:nvPr>
            <p:ph sz="half" idx="1"/>
          </p:nvPr>
        </p:nvSpPr>
        <p:spPr>
          <a:xfrm>
            <a:off x="1143000" y="16764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143000" y="4114800"/>
            <a:ext cx="6781800" cy="2286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48"/>
          <p:cNvSpPr>
            <a:spLocks noGrp="1" noChangeArrowheads="1"/>
          </p:cNvSpPr>
          <p:nvPr>
            <p:ph type="sldNum" sz="quarter" idx="10"/>
          </p:nvPr>
        </p:nvSpPr>
        <p:spPr>
          <a:ln/>
        </p:spPr>
        <p:txBody>
          <a:bodyPr/>
          <a:lstStyle>
            <a:lvl1pPr>
              <a:defRPr/>
            </a:lvl1pPr>
          </a:lstStyle>
          <a:p>
            <a:pPr>
              <a:defRPr/>
            </a:pPr>
            <a:fld id="{858D9969-BEFB-4260-AC97-AA9904D4D18D}"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 descr="RU_Cover.jpg"/>
          <p:cNvPicPr>
            <a:picLocks noChangeAspect="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5" name="TextBox 11"/>
          <p:cNvSpPr txBox="1">
            <a:spLocks noChangeArrowheads="1"/>
          </p:cNvSpPr>
          <p:nvPr/>
        </p:nvSpPr>
        <p:spPr bwMode="auto">
          <a:xfrm>
            <a:off x="296863" y="6362700"/>
            <a:ext cx="4440237" cy="676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ヒラギノ角ゴ Pro W3" charset="0"/>
                <a:cs typeface="ヒラギノ角ゴ Pro W3" charset="0"/>
              </a:defRPr>
            </a:lvl1pPr>
            <a:lvl2pPr marL="742950" indent="-285750" eaLnBrk="0" hangingPunct="0">
              <a:defRPr sz="2400">
                <a:solidFill>
                  <a:schemeClr val="tx1"/>
                </a:solidFill>
                <a:latin typeface="Arial" charset="0"/>
                <a:ea typeface="ヒラギノ角ゴ Pro W3" charset="0"/>
              </a:defRPr>
            </a:lvl2pPr>
            <a:lvl3pPr marL="1143000" indent="-228600" eaLnBrk="0" hangingPunct="0">
              <a:defRPr sz="2400">
                <a:solidFill>
                  <a:schemeClr val="tx1"/>
                </a:solidFill>
                <a:latin typeface="Arial" charset="0"/>
                <a:ea typeface="ヒラギノ角ゴ Pro W3" charset="0"/>
              </a:defRPr>
            </a:lvl3pPr>
            <a:lvl4pPr marL="1600200" indent="-228600" eaLnBrk="0" hangingPunct="0">
              <a:defRPr sz="2400">
                <a:solidFill>
                  <a:schemeClr val="tx1"/>
                </a:solidFill>
                <a:latin typeface="Arial" charset="0"/>
                <a:ea typeface="ヒラギノ角ゴ Pro W3" charset="0"/>
              </a:defRPr>
            </a:lvl4pPr>
            <a:lvl5pPr marL="2057400" indent="-228600" eaLnBrk="0" hangingPunct="0">
              <a:defRPr sz="2400">
                <a:solidFill>
                  <a:schemeClr val="tx1"/>
                </a:solidFill>
                <a:latin typeface="Arial" charset="0"/>
                <a:ea typeface="ヒラギノ角ゴ Pro W3" charset="0"/>
              </a:defRPr>
            </a:lvl5pPr>
            <a:lvl6pPr marL="2514600" indent="-228600" eaLnBrk="0" fontAlgn="base" hangingPunct="0">
              <a:spcBef>
                <a:spcPct val="0"/>
              </a:spcBef>
              <a:spcAft>
                <a:spcPct val="0"/>
              </a:spcAft>
              <a:defRPr sz="2400">
                <a:solidFill>
                  <a:schemeClr val="tx1"/>
                </a:solidFill>
                <a:latin typeface="Arial" charset="0"/>
                <a:ea typeface="ヒラギノ角ゴ Pro W3" charset="0"/>
              </a:defRPr>
            </a:lvl6pPr>
            <a:lvl7pPr marL="2971800" indent="-228600" eaLnBrk="0" fontAlgn="base" hangingPunct="0">
              <a:spcBef>
                <a:spcPct val="0"/>
              </a:spcBef>
              <a:spcAft>
                <a:spcPct val="0"/>
              </a:spcAft>
              <a:defRPr sz="2400">
                <a:solidFill>
                  <a:schemeClr val="tx1"/>
                </a:solidFill>
                <a:latin typeface="Arial" charset="0"/>
                <a:ea typeface="ヒラギノ角ゴ Pro W3" charset="0"/>
              </a:defRPr>
            </a:lvl7pPr>
            <a:lvl8pPr marL="3429000" indent="-228600" eaLnBrk="0" fontAlgn="base" hangingPunct="0">
              <a:spcBef>
                <a:spcPct val="0"/>
              </a:spcBef>
              <a:spcAft>
                <a:spcPct val="0"/>
              </a:spcAft>
              <a:defRPr sz="2400">
                <a:solidFill>
                  <a:schemeClr val="tx1"/>
                </a:solidFill>
                <a:latin typeface="Arial" charset="0"/>
                <a:ea typeface="ヒラギノ角ゴ Pro W3" charset="0"/>
              </a:defRPr>
            </a:lvl8pPr>
            <a:lvl9pPr marL="3886200" indent="-228600" eaLnBrk="0" fontAlgn="base" hangingPunct="0">
              <a:spcBef>
                <a:spcPct val="0"/>
              </a:spcBef>
              <a:spcAft>
                <a:spcPct val="0"/>
              </a:spcAft>
              <a:defRPr sz="2400">
                <a:solidFill>
                  <a:schemeClr val="tx1"/>
                </a:solidFill>
                <a:latin typeface="Arial" charset="0"/>
                <a:ea typeface="ヒラギノ角ゴ Pro W3" charset="0"/>
              </a:defRPr>
            </a:lvl9pPr>
          </a:lstStyle>
          <a:p>
            <a:pPr eaLnBrk="1" hangingPunct="1">
              <a:defRPr/>
            </a:pPr>
            <a:r>
              <a:rPr lang="en-US" sz="1400" dirty="0"/>
              <a:t>Rutgers, The State University of New Jersey</a:t>
            </a:r>
          </a:p>
          <a:p>
            <a:pPr eaLnBrk="1" hangingPunct="1">
              <a:defRPr/>
            </a:pPr>
            <a:endParaRPr lang="en-US" dirty="0"/>
          </a:p>
        </p:txBody>
      </p:sp>
      <p:sp>
        <p:nvSpPr>
          <p:cNvPr id="4099" name="Rectangle 3"/>
          <p:cNvSpPr>
            <a:spLocks noGrp="1" noChangeArrowheads="1"/>
          </p:cNvSpPr>
          <p:nvPr>
            <p:ph type="subTitle" idx="1"/>
          </p:nvPr>
        </p:nvSpPr>
        <p:spPr>
          <a:xfrm>
            <a:off x="1283677" y="3963900"/>
            <a:ext cx="6400800" cy="1752600"/>
          </a:xfrm>
        </p:spPr>
        <p:txBody>
          <a:bodyPr/>
          <a:lstStyle>
            <a:lvl1pPr marL="0" indent="0" algn="ctr">
              <a:buFontTx/>
              <a:buNone/>
              <a:defRPr>
                <a:solidFill>
                  <a:schemeClr val="tx1"/>
                </a:solidFill>
              </a:defRPr>
            </a:lvl1pPr>
          </a:lstStyle>
          <a:p>
            <a:r>
              <a:rPr lang="en-US"/>
              <a:t>Click to edit Master subtitle style</a:t>
            </a:r>
            <a:endParaRPr lang="en-US" dirty="0"/>
          </a:p>
        </p:txBody>
      </p:sp>
      <p:sp>
        <p:nvSpPr>
          <p:cNvPr id="4098" name="Rectangle 2"/>
          <p:cNvSpPr>
            <a:spLocks noGrp="1" noChangeArrowheads="1"/>
          </p:cNvSpPr>
          <p:nvPr>
            <p:ph type="ctrTitle"/>
          </p:nvPr>
        </p:nvSpPr>
        <p:spPr>
          <a:xfrm>
            <a:off x="597877" y="1673992"/>
            <a:ext cx="7772400" cy="2045154"/>
          </a:xfrm>
        </p:spPr>
        <p:txBody>
          <a:bodyPr/>
          <a:lstStyle>
            <a:lvl1pPr algn="ctr">
              <a:defRPr>
                <a:solidFill>
                  <a:srgbClr val="CE0026"/>
                </a:solidFill>
              </a:defRPr>
            </a:lvl1pPr>
          </a:lstStyle>
          <a:p>
            <a:r>
              <a:rPr lang="en-US"/>
              <a:t>Click to edit Master title style</a:t>
            </a:r>
            <a:endParaRPr lang="en-US" dirty="0"/>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940" y="438849"/>
            <a:ext cx="8611565" cy="731520"/>
          </a:xfrm>
          <a:prstGeom prst="rect">
            <a:avLst/>
          </a:prstGeom>
        </p:spPr>
      </p:pic>
    </p:spTree>
    <p:extLst>
      <p:ext uri="{BB962C8B-B14F-4D97-AF65-F5344CB8AC3E}">
        <p14:creationId xmlns:p14="http://schemas.microsoft.com/office/powerpoint/2010/main" val="24484788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21926018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818614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19075001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28018807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2444438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28256720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375252072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22300007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35090375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448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609600"/>
            <a:ext cx="6019800" cy="5448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extLst>
      <p:ext uri="{BB962C8B-B14F-4D97-AF65-F5344CB8AC3E}">
        <p14:creationId xmlns:p14="http://schemas.microsoft.com/office/powerpoint/2010/main" val="5807519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524000"/>
            <a:ext cx="4038600" cy="4533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1AC993DD-1D1F-4C2C-9E4A-F35A04B755C2}"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jpeg"/><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6.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1.jpe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8.pn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4" descr="RU_ppt_top.jpg"/>
          <p:cNvPicPr>
            <a:picLocks noChangeAspect="1"/>
          </p:cNvPicPr>
          <p:nvPr/>
        </p:nvPicPr>
        <p:blipFill>
          <a:blip r:embed="rId15" cstate="print"/>
          <a:srcRect/>
          <a:stretch>
            <a:fillRect/>
          </a:stretch>
        </p:blipFill>
        <p:spPr bwMode="auto">
          <a:xfrm>
            <a:off x="0" y="0"/>
            <a:ext cx="9144000" cy="619125"/>
          </a:xfrm>
          <a:prstGeom prst="rect">
            <a:avLst/>
          </a:prstGeom>
          <a:noFill/>
          <a:ln w="9525">
            <a:noFill/>
            <a:miter lim="800000"/>
            <a:headEnd/>
            <a:tailEnd/>
          </a:ln>
        </p:spPr>
      </p:pic>
      <p:pic>
        <p:nvPicPr>
          <p:cNvPr id="2051" name="Picture 3" descr="RU_LOGOTYPE_PMS186.eps"/>
          <p:cNvPicPr>
            <a:picLocks noChangeAspect="1"/>
          </p:cNvPicPr>
          <p:nvPr/>
        </p:nvPicPr>
        <p:blipFill>
          <a:blip r:embed="rId16" cstate="print"/>
          <a:srcRect/>
          <a:stretch>
            <a:fillRect/>
          </a:stretch>
        </p:blipFill>
        <p:spPr bwMode="auto">
          <a:xfrm>
            <a:off x="387350" y="142875"/>
            <a:ext cx="1430338" cy="385763"/>
          </a:xfrm>
          <a:prstGeom prst="rect">
            <a:avLst/>
          </a:prstGeom>
          <a:noFill/>
          <a:ln w="9525">
            <a:noFill/>
            <a:miter lim="800000"/>
            <a:headEnd/>
            <a:tailEnd/>
          </a:ln>
        </p:spPr>
      </p:pic>
      <p:sp>
        <p:nvSpPr>
          <p:cNvPr id="2052"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053"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latin typeface="Arial" charset="0"/>
              </a:defRPr>
            </a:lvl1pPr>
          </a:lstStyle>
          <a:p>
            <a:fld id="{1AC993DD-1D1F-4C2C-9E4A-F35A04B755C2}" type="slidenum">
              <a:rPr lang="en-US" smtClean="0"/>
              <a:pPr/>
              <a:t>‹#›</a:t>
            </a:fld>
            <a:endParaRPr lang="en-US"/>
          </a:p>
        </p:txBody>
      </p:sp>
      <p:sp>
        <p:nvSpPr>
          <p:cNvPr id="1031" name="Text Box 10"/>
          <p:cNvSpPr txBox="1">
            <a:spLocks noChangeArrowheads="1"/>
          </p:cNvSpPr>
          <p:nvPr/>
        </p:nvSpPr>
        <p:spPr bwMode="auto">
          <a:xfrm>
            <a:off x="4876800" y="98425"/>
            <a:ext cx="4191000" cy="396875"/>
          </a:xfrm>
          <a:prstGeom prst="rect">
            <a:avLst/>
          </a:prstGeom>
          <a:noFill/>
          <a:ln>
            <a:noFill/>
          </a:ln>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a:solidFill>
                <a:schemeClr val="bg1"/>
              </a:solidFill>
            </a:endParaRPr>
          </a:p>
        </p:txBody>
      </p:sp>
      <p:pic>
        <p:nvPicPr>
          <p:cNvPr id="2056" name="Picture 8" descr="BoggsCenter-2013-2clr-Horizontal.jpg"/>
          <p:cNvPicPr>
            <a:picLocks noChangeAspect="1"/>
          </p:cNvPicPr>
          <p:nvPr/>
        </p:nvPicPr>
        <p:blipFill>
          <a:blip r:embed="rId17" cstate="print"/>
          <a:srcRect/>
          <a:stretch>
            <a:fillRect/>
          </a:stretch>
        </p:blipFill>
        <p:spPr bwMode="auto">
          <a:xfrm>
            <a:off x="5715000" y="173038"/>
            <a:ext cx="3251200" cy="3079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5" cstate="print"/>
          <a:srcRect/>
          <a:stretch>
            <a:fillRect/>
          </a:stretch>
        </a:blipFill>
        <a:effectLst/>
      </p:bgPr>
    </p:bg>
    <p:spTree>
      <p:nvGrpSpPr>
        <p:cNvPr id="1" name=""/>
        <p:cNvGrpSpPr/>
        <p:nvPr/>
      </p:nvGrpSpPr>
      <p:grpSpPr>
        <a:xfrm>
          <a:off x="0" y="0"/>
          <a:ext cx="0" cy="0"/>
          <a:chOff x="0" y="0"/>
          <a:chExt cx="0" cy="0"/>
        </a:xfrm>
      </p:grpSpPr>
      <p:sp>
        <p:nvSpPr>
          <p:cNvPr id="1026" name="Rectangle 1026"/>
          <p:cNvSpPr>
            <a:spLocks noGrp="1" noChangeArrowheads="1"/>
          </p:cNvSpPr>
          <p:nvPr>
            <p:ph type="title"/>
          </p:nvPr>
        </p:nvSpPr>
        <p:spPr bwMode="auto">
          <a:xfrm>
            <a:off x="1143000" y="76200"/>
            <a:ext cx="6781800" cy="10668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1027"/>
          <p:cNvSpPr>
            <a:spLocks noGrp="1" noChangeArrowheads="1"/>
          </p:cNvSpPr>
          <p:nvPr>
            <p:ph type="body" idx="1"/>
          </p:nvPr>
        </p:nvSpPr>
        <p:spPr bwMode="auto">
          <a:xfrm>
            <a:off x="1143000" y="1676400"/>
            <a:ext cx="6781800" cy="472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6888" name="Rectangle 1048"/>
          <p:cNvSpPr>
            <a:spLocks noGrp="1" noChangeArrowheads="1"/>
          </p:cNvSpPr>
          <p:nvPr>
            <p:ph type="sldNum" sz="quarter" idx="4"/>
          </p:nvPr>
        </p:nvSpPr>
        <p:spPr bwMode="auto">
          <a:xfrm>
            <a:off x="8077200" y="6245225"/>
            <a:ext cx="914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spcBef>
                <a:spcPct val="0"/>
              </a:spcBef>
              <a:defRPr sz="1400">
                <a:latin typeface="Times New Roman" pitchFamily="18" charset="0"/>
              </a:defRPr>
            </a:lvl1pPr>
          </a:lstStyle>
          <a:p>
            <a:pPr>
              <a:defRPr/>
            </a:pPr>
            <a:fld id="{1F16A41B-A741-4036-81C5-D9CA6A0C420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Lst>
  <p:hf hdr="0" ftr="0" dt="0"/>
  <p:txStyles>
    <p:titleStyle>
      <a:lvl1pPr algn="l" rtl="0" eaLnBrk="1" fontAlgn="base" hangingPunct="1">
        <a:spcBef>
          <a:spcPct val="0"/>
        </a:spcBef>
        <a:spcAft>
          <a:spcPct val="0"/>
        </a:spcAft>
        <a:defRPr sz="3600">
          <a:solidFill>
            <a:srgbClr val="000000"/>
          </a:solidFill>
          <a:latin typeface="+mj-lt"/>
          <a:ea typeface="+mj-ea"/>
          <a:cs typeface="+mj-cs"/>
        </a:defRPr>
      </a:lvl1pPr>
      <a:lvl2pPr algn="l" rtl="0" eaLnBrk="1" fontAlgn="base" hangingPunct="1">
        <a:spcBef>
          <a:spcPct val="0"/>
        </a:spcBef>
        <a:spcAft>
          <a:spcPct val="0"/>
        </a:spcAft>
        <a:defRPr sz="3600">
          <a:solidFill>
            <a:srgbClr val="000000"/>
          </a:solidFill>
          <a:latin typeface="Garamond" pitchFamily="18" charset="0"/>
        </a:defRPr>
      </a:lvl2pPr>
      <a:lvl3pPr algn="l" rtl="0" eaLnBrk="1" fontAlgn="base" hangingPunct="1">
        <a:spcBef>
          <a:spcPct val="0"/>
        </a:spcBef>
        <a:spcAft>
          <a:spcPct val="0"/>
        </a:spcAft>
        <a:defRPr sz="3600">
          <a:solidFill>
            <a:srgbClr val="000000"/>
          </a:solidFill>
          <a:latin typeface="Garamond" pitchFamily="18" charset="0"/>
        </a:defRPr>
      </a:lvl3pPr>
      <a:lvl4pPr algn="l" rtl="0" eaLnBrk="1" fontAlgn="base" hangingPunct="1">
        <a:spcBef>
          <a:spcPct val="0"/>
        </a:spcBef>
        <a:spcAft>
          <a:spcPct val="0"/>
        </a:spcAft>
        <a:defRPr sz="3600">
          <a:solidFill>
            <a:srgbClr val="000000"/>
          </a:solidFill>
          <a:latin typeface="Garamond" pitchFamily="18" charset="0"/>
        </a:defRPr>
      </a:lvl4pPr>
      <a:lvl5pPr algn="l" rtl="0" eaLnBrk="1" fontAlgn="base" hangingPunct="1">
        <a:spcBef>
          <a:spcPct val="0"/>
        </a:spcBef>
        <a:spcAft>
          <a:spcPct val="0"/>
        </a:spcAft>
        <a:defRPr sz="3600">
          <a:solidFill>
            <a:srgbClr val="000000"/>
          </a:solidFill>
          <a:latin typeface="Garamond" pitchFamily="18" charset="0"/>
        </a:defRPr>
      </a:lvl5pPr>
      <a:lvl6pPr marL="457200" algn="l" rtl="0" eaLnBrk="1" fontAlgn="base" hangingPunct="1">
        <a:spcBef>
          <a:spcPct val="0"/>
        </a:spcBef>
        <a:spcAft>
          <a:spcPct val="0"/>
        </a:spcAft>
        <a:defRPr sz="3600">
          <a:solidFill>
            <a:srgbClr val="000000"/>
          </a:solidFill>
          <a:latin typeface="Garamond" pitchFamily="18" charset="0"/>
        </a:defRPr>
      </a:lvl6pPr>
      <a:lvl7pPr marL="914400" algn="l" rtl="0" eaLnBrk="1" fontAlgn="base" hangingPunct="1">
        <a:spcBef>
          <a:spcPct val="0"/>
        </a:spcBef>
        <a:spcAft>
          <a:spcPct val="0"/>
        </a:spcAft>
        <a:defRPr sz="3600">
          <a:solidFill>
            <a:srgbClr val="000000"/>
          </a:solidFill>
          <a:latin typeface="Garamond" pitchFamily="18" charset="0"/>
        </a:defRPr>
      </a:lvl7pPr>
      <a:lvl8pPr marL="1371600" algn="l" rtl="0" eaLnBrk="1" fontAlgn="base" hangingPunct="1">
        <a:spcBef>
          <a:spcPct val="0"/>
        </a:spcBef>
        <a:spcAft>
          <a:spcPct val="0"/>
        </a:spcAft>
        <a:defRPr sz="3600">
          <a:solidFill>
            <a:srgbClr val="000000"/>
          </a:solidFill>
          <a:latin typeface="Garamond" pitchFamily="18" charset="0"/>
        </a:defRPr>
      </a:lvl8pPr>
      <a:lvl9pPr marL="1828800" algn="l" rtl="0" eaLnBrk="1" fontAlgn="base" hangingPunct="1">
        <a:spcBef>
          <a:spcPct val="0"/>
        </a:spcBef>
        <a:spcAft>
          <a:spcPct val="0"/>
        </a:spcAft>
        <a:defRPr sz="3600">
          <a:solidFill>
            <a:srgbClr val="000000"/>
          </a:solidFill>
          <a:latin typeface="Garamond" pitchFamily="18" charset="0"/>
        </a:defRPr>
      </a:lvl9pPr>
    </p:titleStyle>
    <p:bodyStyle>
      <a:lvl1pPr marL="342900" indent="-342900" algn="l" rtl="0" eaLnBrk="1" fontAlgn="base" hangingPunct="1">
        <a:spcBef>
          <a:spcPct val="20000"/>
        </a:spcBef>
        <a:spcAft>
          <a:spcPct val="0"/>
        </a:spcAft>
        <a:buClr>
          <a:schemeClr val="tx1"/>
        </a:buClr>
        <a:buChar char="•"/>
        <a:defRPr sz="2800">
          <a:solidFill>
            <a:srgbClr val="000000"/>
          </a:solidFill>
          <a:latin typeface="+mn-lt"/>
          <a:ea typeface="+mn-ea"/>
          <a:cs typeface="+mn-cs"/>
        </a:defRPr>
      </a:lvl1pPr>
      <a:lvl2pPr marL="742950" indent="-285750" algn="l" rtl="0" eaLnBrk="1" fontAlgn="base" hangingPunct="1">
        <a:spcBef>
          <a:spcPct val="20000"/>
        </a:spcBef>
        <a:spcAft>
          <a:spcPct val="0"/>
        </a:spcAft>
        <a:buClr>
          <a:schemeClr val="tx1"/>
        </a:buClr>
        <a:buChar char="•"/>
        <a:defRPr sz="2600">
          <a:solidFill>
            <a:srgbClr val="000000"/>
          </a:solidFill>
          <a:latin typeface="+mn-lt"/>
        </a:defRPr>
      </a:lvl2pPr>
      <a:lvl3pPr marL="1143000" indent="-228600" algn="l" rtl="0" eaLnBrk="1" fontAlgn="base" hangingPunct="1">
        <a:spcBef>
          <a:spcPct val="20000"/>
        </a:spcBef>
        <a:spcAft>
          <a:spcPct val="0"/>
        </a:spcAft>
        <a:buClr>
          <a:schemeClr val="tx1"/>
        </a:buClr>
        <a:buChar char="•"/>
        <a:defRPr sz="2400">
          <a:solidFill>
            <a:srgbClr val="000000"/>
          </a:solidFill>
          <a:latin typeface="+mn-lt"/>
        </a:defRPr>
      </a:lvl3pPr>
      <a:lvl4pPr marL="1600200" indent="-228600" algn="l" rtl="0" eaLnBrk="1" fontAlgn="base" hangingPunct="1">
        <a:spcBef>
          <a:spcPct val="20000"/>
        </a:spcBef>
        <a:spcAft>
          <a:spcPct val="0"/>
        </a:spcAft>
        <a:buClr>
          <a:schemeClr val="tx1"/>
        </a:buClr>
        <a:buChar char="•"/>
        <a:defRPr sz="2000">
          <a:solidFill>
            <a:srgbClr val="000000"/>
          </a:solidFill>
          <a:latin typeface="+mn-lt"/>
        </a:defRPr>
      </a:lvl4pPr>
      <a:lvl5pPr marL="2057400" indent="-228600" algn="l" rtl="0" eaLnBrk="1" fontAlgn="base" hangingPunct="1">
        <a:spcBef>
          <a:spcPct val="20000"/>
        </a:spcBef>
        <a:spcAft>
          <a:spcPct val="0"/>
        </a:spcAft>
        <a:buClr>
          <a:schemeClr val="tx1"/>
        </a:buClr>
        <a:buChar char="•"/>
        <a:defRPr sz="2000">
          <a:solidFill>
            <a:srgbClr val="000000"/>
          </a:solidFill>
          <a:latin typeface="+mn-lt"/>
        </a:defRPr>
      </a:lvl5pPr>
      <a:lvl6pPr marL="2514600" indent="-228600" algn="l" rtl="0" eaLnBrk="1" fontAlgn="base" hangingPunct="1">
        <a:spcBef>
          <a:spcPct val="20000"/>
        </a:spcBef>
        <a:spcAft>
          <a:spcPct val="0"/>
        </a:spcAft>
        <a:buClr>
          <a:schemeClr val="tx1"/>
        </a:buClr>
        <a:buChar char="•"/>
        <a:defRPr sz="2000">
          <a:solidFill>
            <a:srgbClr val="000000"/>
          </a:solidFill>
          <a:latin typeface="+mn-lt"/>
        </a:defRPr>
      </a:lvl6pPr>
      <a:lvl7pPr marL="2971800" indent="-228600" algn="l" rtl="0" eaLnBrk="1" fontAlgn="base" hangingPunct="1">
        <a:spcBef>
          <a:spcPct val="20000"/>
        </a:spcBef>
        <a:spcAft>
          <a:spcPct val="0"/>
        </a:spcAft>
        <a:buClr>
          <a:schemeClr val="tx1"/>
        </a:buClr>
        <a:buChar char="•"/>
        <a:defRPr sz="2000">
          <a:solidFill>
            <a:srgbClr val="000000"/>
          </a:solidFill>
          <a:latin typeface="+mn-lt"/>
        </a:defRPr>
      </a:lvl7pPr>
      <a:lvl8pPr marL="3429000" indent="-228600" algn="l" rtl="0" eaLnBrk="1" fontAlgn="base" hangingPunct="1">
        <a:spcBef>
          <a:spcPct val="20000"/>
        </a:spcBef>
        <a:spcAft>
          <a:spcPct val="0"/>
        </a:spcAft>
        <a:buClr>
          <a:schemeClr val="tx1"/>
        </a:buClr>
        <a:buChar char="•"/>
        <a:defRPr sz="2000">
          <a:solidFill>
            <a:srgbClr val="000000"/>
          </a:solidFill>
          <a:latin typeface="+mn-lt"/>
        </a:defRPr>
      </a:lvl8pPr>
      <a:lvl9pPr marL="3886200" indent="-228600" algn="l" rtl="0" eaLnBrk="1" fontAlgn="base" hangingPunct="1">
        <a:spcBef>
          <a:spcPct val="20000"/>
        </a:spcBef>
        <a:spcAft>
          <a:spcPct val="0"/>
        </a:spcAft>
        <a:buClr>
          <a:schemeClr val="tx1"/>
        </a:buClr>
        <a:buChar char="•"/>
        <a:defRPr sz="20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 descr="RU_ppt_top.jpg"/>
          <p:cNvPicPr>
            <a:picLocks noChangeAspect="1"/>
          </p:cNvPicPr>
          <p:nvPr/>
        </p:nvPicPr>
        <p:blipFill>
          <a:blip r:embed="rId13" cstate="print"/>
          <a:srcRect/>
          <a:stretch>
            <a:fillRect/>
          </a:stretch>
        </p:blipFill>
        <p:spPr bwMode="auto">
          <a:xfrm>
            <a:off x="0" y="0"/>
            <a:ext cx="9144000" cy="619125"/>
          </a:xfrm>
          <a:prstGeom prst="rect">
            <a:avLst/>
          </a:prstGeom>
          <a:noFill/>
          <a:ln w="9525">
            <a:noFill/>
            <a:miter lim="800000"/>
            <a:headEnd/>
            <a:tailEnd/>
          </a:ln>
        </p:spPr>
      </p:pic>
      <p:pic>
        <p:nvPicPr>
          <p:cNvPr id="1027" name="Picture 3" descr="RU_LOGOTYPE_PMS186.eps"/>
          <p:cNvPicPr>
            <a:picLocks noChangeAspect="1"/>
          </p:cNvPicPr>
          <p:nvPr/>
        </p:nvPicPr>
        <p:blipFill>
          <a:blip r:embed="rId14" cstate="print"/>
          <a:srcRect/>
          <a:stretch>
            <a:fillRect/>
          </a:stretch>
        </p:blipFill>
        <p:spPr bwMode="auto">
          <a:xfrm>
            <a:off x="387350" y="142875"/>
            <a:ext cx="1430338" cy="385763"/>
          </a:xfrm>
          <a:prstGeom prst="rect">
            <a:avLst/>
          </a:prstGeom>
          <a:noFill/>
          <a:ln w="9525">
            <a:noFill/>
            <a:miter lim="800000"/>
            <a:headEnd/>
            <a:tailEnd/>
          </a:ln>
        </p:spPr>
      </p:pic>
      <p:sp>
        <p:nvSpPr>
          <p:cNvPr id="1028" name="Rectangle 2"/>
          <p:cNvSpPr>
            <a:spLocks noGrp="1" noChangeArrowheads="1"/>
          </p:cNvSpPr>
          <p:nvPr>
            <p:ph type="title"/>
          </p:nvPr>
        </p:nvSpPr>
        <p:spPr bwMode="auto">
          <a:xfrm>
            <a:off x="457200" y="609600"/>
            <a:ext cx="8229600" cy="80803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9" name="Rectangle 3"/>
          <p:cNvSpPr>
            <a:spLocks noGrp="1" noChangeArrowheads="1"/>
          </p:cNvSpPr>
          <p:nvPr>
            <p:ph type="body" idx="1"/>
          </p:nvPr>
        </p:nvSpPr>
        <p:spPr bwMode="auto">
          <a:xfrm>
            <a:off x="457200" y="1524000"/>
            <a:ext cx="8229600" cy="45339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5F5F5F"/>
                </a:solidFill>
              </a:defRPr>
            </a:lvl1pPr>
          </a:lstStyle>
          <a:p>
            <a:fld id="{1AC993DD-1D1F-4C2C-9E4A-F35A04B755C2}" type="slidenum">
              <a:rPr lang="en-US" smtClean="0"/>
              <a:pPr/>
              <a:t>‹#›</a:t>
            </a:fld>
            <a:endParaRPr lang="en-US"/>
          </a:p>
        </p:txBody>
      </p:sp>
      <p:sp>
        <p:nvSpPr>
          <p:cNvPr id="1031" name="Text Box 10"/>
          <p:cNvSpPr txBox="1">
            <a:spLocks noChangeArrowheads="1"/>
          </p:cNvSpPr>
          <p:nvPr/>
        </p:nvSpPr>
        <p:spPr bwMode="auto">
          <a:xfrm>
            <a:off x="4876800" y="98425"/>
            <a:ext cx="419100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Geneva" charset="0"/>
                <a:cs typeface="Geneva" charset="0"/>
              </a:defRPr>
            </a:lvl1pPr>
            <a:lvl2pPr marL="742950" indent="-285750" eaLnBrk="0" hangingPunct="0">
              <a:defRPr sz="2400">
                <a:solidFill>
                  <a:schemeClr val="tx1"/>
                </a:solidFill>
                <a:latin typeface="Arial" charset="0"/>
                <a:ea typeface="Geneva" charset="0"/>
              </a:defRPr>
            </a:lvl2pPr>
            <a:lvl3pPr marL="1143000" indent="-228600" eaLnBrk="0" hangingPunct="0">
              <a:defRPr sz="2400">
                <a:solidFill>
                  <a:schemeClr val="tx1"/>
                </a:solidFill>
                <a:latin typeface="Arial" charset="0"/>
                <a:ea typeface="Geneva" charset="0"/>
              </a:defRPr>
            </a:lvl3pPr>
            <a:lvl4pPr marL="1600200" indent="-228600" eaLnBrk="0" hangingPunct="0">
              <a:defRPr sz="2400">
                <a:solidFill>
                  <a:schemeClr val="tx1"/>
                </a:solidFill>
                <a:latin typeface="Arial" charset="0"/>
                <a:ea typeface="Geneva" charset="0"/>
              </a:defRPr>
            </a:lvl4pPr>
            <a:lvl5pPr marL="2057400" indent="-228600" eaLnBrk="0" hangingPunct="0">
              <a:defRPr sz="2400">
                <a:solidFill>
                  <a:schemeClr val="tx1"/>
                </a:solidFill>
                <a:latin typeface="Arial" charset="0"/>
                <a:ea typeface="Geneva" charset="0"/>
              </a:defRPr>
            </a:lvl5pPr>
            <a:lvl6pPr marL="2514600" indent="-228600" eaLnBrk="0" fontAlgn="base" hangingPunct="0">
              <a:spcBef>
                <a:spcPct val="0"/>
              </a:spcBef>
              <a:spcAft>
                <a:spcPct val="0"/>
              </a:spcAft>
              <a:defRPr sz="2400">
                <a:solidFill>
                  <a:schemeClr val="tx1"/>
                </a:solidFill>
                <a:latin typeface="Arial" charset="0"/>
                <a:ea typeface="Geneva" charset="0"/>
              </a:defRPr>
            </a:lvl6pPr>
            <a:lvl7pPr marL="2971800" indent="-228600" eaLnBrk="0" fontAlgn="base" hangingPunct="0">
              <a:spcBef>
                <a:spcPct val="0"/>
              </a:spcBef>
              <a:spcAft>
                <a:spcPct val="0"/>
              </a:spcAft>
              <a:defRPr sz="2400">
                <a:solidFill>
                  <a:schemeClr val="tx1"/>
                </a:solidFill>
                <a:latin typeface="Arial" charset="0"/>
                <a:ea typeface="Geneva" charset="0"/>
              </a:defRPr>
            </a:lvl7pPr>
            <a:lvl8pPr marL="3429000" indent="-228600" eaLnBrk="0" fontAlgn="base" hangingPunct="0">
              <a:spcBef>
                <a:spcPct val="0"/>
              </a:spcBef>
              <a:spcAft>
                <a:spcPct val="0"/>
              </a:spcAft>
              <a:defRPr sz="2400">
                <a:solidFill>
                  <a:schemeClr val="tx1"/>
                </a:solidFill>
                <a:latin typeface="Arial" charset="0"/>
                <a:ea typeface="Geneva" charset="0"/>
              </a:defRPr>
            </a:lvl8pPr>
            <a:lvl9pPr marL="3886200" indent="-228600" eaLnBrk="0" fontAlgn="base" hangingPunct="0">
              <a:spcBef>
                <a:spcPct val="0"/>
              </a:spcBef>
              <a:spcAft>
                <a:spcPct val="0"/>
              </a:spcAft>
              <a:defRPr sz="2400">
                <a:solidFill>
                  <a:schemeClr val="tx1"/>
                </a:solidFill>
                <a:latin typeface="Arial" charset="0"/>
                <a:ea typeface="Geneva" charset="0"/>
              </a:defRPr>
            </a:lvl9pPr>
          </a:lstStyle>
          <a:p>
            <a:pPr algn="r" eaLnBrk="1" hangingPunct="1">
              <a:spcBef>
                <a:spcPct val="50000"/>
              </a:spcBef>
              <a:defRPr/>
            </a:pPr>
            <a:endParaRPr lang="en-US" sz="2000">
              <a:solidFill>
                <a:schemeClr val="bg1"/>
              </a:solidFill>
            </a:endParaRPr>
          </a:p>
        </p:txBody>
      </p:sp>
      <p:pic>
        <p:nvPicPr>
          <p:cNvPr id="10" name="Picture 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5584406" y="142875"/>
            <a:ext cx="3429949" cy="365760"/>
          </a:xfrm>
          <a:prstGeom prst="rect">
            <a:avLst/>
          </a:prstGeom>
        </p:spPr>
      </p:pic>
    </p:spTree>
    <p:extLst>
      <p:ext uri="{BB962C8B-B14F-4D97-AF65-F5344CB8AC3E}">
        <p14:creationId xmlns:p14="http://schemas.microsoft.com/office/powerpoint/2010/main" val="16047684"/>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l" rtl="0" eaLnBrk="1" fontAlgn="base" hangingPunct="1">
        <a:spcBef>
          <a:spcPct val="0"/>
        </a:spcBef>
        <a:spcAft>
          <a:spcPct val="0"/>
        </a:spcAft>
        <a:defRPr sz="3000">
          <a:solidFill>
            <a:schemeClr val="tx2"/>
          </a:solidFill>
          <a:latin typeface="+mj-lt"/>
          <a:ea typeface="ヒラギノ角ゴ Pro W3" charset="0"/>
          <a:cs typeface="Geneva" charset="0"/>
        </a:defRPr>
      </a:lvl1pPr>
      <a:lvl2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2pPr>
      <a:lvl3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3pPr>
      <a:lvl4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4pPr>
      <a:lvl5pPr algn="l" rtl="0" eaLnBrk="1" fontAlgn="base" hangingPunct="1">
        <a:spcBef>
          <a:spcPct val="0"/>
        </a:spcBef>
        <a:spcAft>
          <a:spcPct val="0"/>
        </a:spcAft>
        <a:defRPr sz="3000">
          <a:solidFill>
            <a:schemeClr val="tx2"/>
          </a:solidFill>
          <a:latin typeface="Arial" charset="0"/>
          <a:ea typeface="ヒラギノ角ゴ Pro W3" charset="0"/>
          <a:cs typeface="Geneva" charset="0"/>
        </a:defRPr>
      </a:lvl5pPr>
      <a:lvl6pPr marL="457200" algn="l" rtl="0" eaLnBrk="1" fontAlgn="base" hangingPunct="1">
        <a:spcBef>
          <a:spcPct val="0"/>
        </a:spcBef>
        <a:spcAft>
          <a:spcPct val="0"/>
        </a:spcAft>
        <a:defRPr sz="3000">
          <a:solidFill>
            <a:schemeClr val="tx2"/>
          </a:solidFill>
          <a:latin typeface="Arial" charset="0"/>
        </a:defRPr>
      </a:lvl6pPr>
      <a:lvl7pPr marL="914400" algn="l" rtl="0" eaLnBrk="1" fontAlgn="base" hangingPunct="1">
        <a:spcBef>
          <a:spcPct val="0"/>
        </a:spcBef>
        <a:spcAft>
          <a:spcPct val="0"/>
        </a:spcAft>
        <a:defRPr sz="3000">
          <a:solidFill>
            <a:schemeClr val="tx2"/>
          </a:solidFill>
          <a:latin typeface="Arial" charset="0"/>
        </a:defRPr>
      </a:lvl7pPr>
      <a:lvl8pPr marL="1371600" algn="l" rtl="0" eaLnBrk="1" fontAlgn="base" hangingPunct="1">
        <a:spcBef>
          <a:spcPct val="0"/>
        </a:spcBef>
        <a:spcAft>
          <a:spcPct val="0"/>
        </a:spcAft>
        <a:defRPr sz="3000">
          <a:solidFill>
            <a:schemeClr val="tx2"/>
          </a:solidFill>
          <a:latin typeface="Arial" charset="0"/>
        </a:defRPr>
      </a:lvl8pPr>
      <a:lvl9pPr marL="1828800" algn="l" rtl="0" eaLnBrk="1" fontAlgn="base" hangingPunct="1">
        <a:spcBef>
          <a:spcPct val="0"/>
        </a:spcBef>
        <a:spcAft>
          <a:spcPct val="0"/>
        </a:spcAft>
        <a:defRPr sz="3000">
          <a:solidFill>
            <a:schemeClr val="tx2"/>
          </a:solidFill>
          <a:latin typeface="Arial" charset="0"/>
        </a:defRPr>
      </a:lvl9pPr>
    </p:titleStyle>
    <p:bodyStyle>
      <a:lvl1pPr marL="342900" indent="-342900" algn="l" rtl="0" eaLnBrk="1" fontAlgn="base" hangingPunct="1">
        <a:spcBef>
          <a:spcPct val="20000"/>
        </a:spcBef>
        <a:spcAft>
          <a:spcPct val="0"/>
        </a:spcAft>
        <a:buChar char="•"/>
        <a:defRPr sz="2200">
          <a:solidFill>
            <a:srgbClr val="5F5F5F"/>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8.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6.xml"/><Relationship Id="rId1" Type="http://schemas.openxmlformats.org/officeDocument/2006/relationships/slideLayout" Target="../slideLayouts/slideLayout28.xml"/></Relationships>
</file>

<file path=ppt/slides/_rels/slide17.xml.rels><?xml version="1.0" encoding="UTF-8" standalone="yes"?>
<Relationships xmlns="http://schemas.openxmlformats.org/package/2006/relationships"><Relationship Id="rId3" Type="http://schemas.openxmlformats.org/officeDocument/2006/relationships/image" Target="../media/image29.gif"/><Relationship Id="rId2" Type="http://schemas.openxmlformats.org/officeDocument/2006/relationships/notesSlide" Target="../notesSlides/notesSlide17.xml"/><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20.xml.rels><?xml version="1.0" encoding="UTF-8" standalone="yes"?>
<Relationships xmlns="http://schemas.openxmlformats.org/package/2006/relationships"><Relationship Id="rId3" Type="http://schemas.openxmlformats.org/officeDocument/2006/relationships/hyperlink" Target="http://www.thenadd.org/" TargetMode="External"/><Relationship Id="rId2" Type="http://schemas.openxmlformats.org/officeDocument/2006/relationships/notesSlide" Target="../notesSlides/notesSlide20.xml"/><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jpg"/><Relationship Id="rId2" Type="http://schemas.openxmlformats.org/officeDocument/2006/relationships/notesSlide" Target="../notesSlides/notesSlide3.xml"/><Relationship Id="rId1" Type="http://schemas.openxmlformats.org/officeDocument/2006/relationships/slideLayout" Target="../slideLayouts/slideLayout28.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7.xml"/><Relationship Id="rId1" Type="http://schemas.openxmlformats.org/officeDocument/2006/relationships/slideLayout" Target="../slideLayouts/slideLayout32.xml"/></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s://www.porticonetwork.ca/web/hcardd/resources/videos/healthcare-providers" TargetMode="External"/><Relationship Id="rId2" Type="http://schemas.openxmlformats.org/officeDocument/2006/relationships/notesSlide" Target="../notesSlides/notesSlide9.xml"/><Relationship Id="rId1" Type="http://schemas.openxmlformats.org/officeDocument/2006/relationships/slideLayout" Target="../slideLayouts/slideLayout2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052945" y="4648200"/>
            <a:ext cx="7315200" cy="838200"/>
          </a:xfrm>
        </p:spPr>
        <p:txBody>
          <a:bodyPr/>
          <a:lstStyle/>
          <a:p>
            <a:r>
              <a:rPr lang="en-US" sz="2000" dirty="0"/>
              <a:t>Melissa Cheplic, MPH</a:t>
            </a:r>
          </a:p>
        </p:txBody>
      </p:sp>
      <p:sp>
        <p:nvSpPr>
          <p:cNvPr id="2" name="Title 1"/>
          <p:cNvSpPr>
            <a:spLocks noGrp="1"/>
          </p:cNvSpPr>
          <p:nvPr>
            <p:ph type="ctrTitle"/>
          </p:nvPr>
        </p:nvSpPr>
        <p:spPr>
          <a:xfrm>
            <a:off x="824345" y="1752600"/>
            <a:ext cx="7772400" cy="3048000"/>
          </a:xfrm>
        </p:spPr>
        <p:txBody>
          <a:bodyPr/>
          <a:lstStyle/>
          <a:p>
            <a:br>
              <a:rPr lang="en-US" sz="2800" b="1" dirty="0"/>
            </a:br>
            <a:r>
              <a:rPr lang="en-US" sz="2800" dirty="0">
                <a:solidFill>
                  <a:schemeClr val="tx1"/>
                </a:solidFill>
              </a:rPr>
              <a:t>Supporting Patients with IDD:</a:t>
            </a:r>
            <a:br>
              <a:rPr lang="en-US" sz="2800" b="1" dirty="0"/>
            </a:br>
            <a:r>
              <a:rPr lang="en-US" b="1" dirty="0"/>
              <a:t>Understanding Challenging Behavior and Sensory Needs in a Clinical Setting</a:t>
            </a:r>
            <a:br>
              <a:rPr lang="en-US" sz="2800" dirty="0"/>
            </a:br>
            <a:br>
              <a:rPr lang="en-US" sz="2800" dirty="0"/>
            </a:br>
            <a:endParaRPr lang="en-US" sz="2800" b="1" dirty="0">
              <a:solidFill>
                <a:schemeClr val="tx1"/>
              </a:solidFill>
            </a:endParaRPr>
          </a:p>
        </p:txBody>
      </p:sp>
      <p:sp>
        <p:nvSpPr>
          <p:cNvPr id="4" name="Subtitle 2">
            <a:extLst>
              <a:ext uri="{FF2B5EF4-FFF2-40B4-BE49-F238E27FC236}">
                <a16:creationId xmlns:a16="http://schemas.microsoft.com/office/drawing/2014/main" id="{7448E5DB-EA09-674B-A0C5-BC8E7653B0D3}"/>
              </a:ext>
            </a:extLst>
          </p:cNvPr>
          <p:cNvSpPr txBox="1">
            <a:spLocks/>
          </p:cNvSpPr>
          <p:nvPr/>
        </p:nvSpPr>
        <p:spPr bwMode="auto">
          <a:xfrm>
            <a:off x="381000" y="5486400"/>
            <a:ext cx="8382000" cy="381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FontTx/>
              <a:buNone/>
              <a:defRPr sz="2200">
                <a:solidFill>
                  <a:schemeClr val="tx1"/>
                </a:solidFill>
                <a:latin typeface="+mn-lt"/>
                <a:ea typeface="ヒラギノ角ゴ Pro W3" charset="0"/>
                <a:cs typeface="Geneva" charset="0"/>
              </a:defRPr>
            </a:lvl1pPr>
            <a:lvl2pPr marL="742950" indent="-285750" algn="l" rtl="0" eaLnBrk="1" fontAlgn="base" hangingPunct="1">
              <a:spcBef>
                <a:spcPct val="20000"/>
              </a:spcBef>
              <a:spcAft>
                <a:spcPct val="0"/>
              </a:spcAft>
              <a:buChar char="–"/>
              <a:defRPr>
                <a:solidFill>
                  <a:srgbClr val="5F5F5F"/>
                </a:solidFill>
                <a:latin typeface="+mn-lt"/>
                <a:ea typeface="Geneva" charset="0"/>
                <a:cs typeface="Geneva" charset="0"/>
              </a:defRPr>
            </a:lvl2pPr>
            <a:lvl3pPr marL="1143000" indent="-228600" algn="l" rtl="0" eaLnBrk="1" fontAlgn="base" hangingPunct="1">
              <a:spcBef>
                <a:spcPct val="20000"/>
              </a:spcBef>
              <a:spcAft>
                <a:spcPct val="0"/>
              </a:spcAft>
              <a:buChar char="•"/>
              <a:defRPr sz="1600">
                <a:solidFill>
                  <a:srgbClr val="5F5F5F"/>
                </a:solidFill>
                <a:latin typeface="+mn-lt"/>
                <a:ea typeface="Geneva" charset="0"/>
                <a:cs typeface="Geneva" charset="0"/>
              </a:defRPr>
            </a:lvl3pPr>
            <a:lvl4pPr marL="16002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4pPr>
            <a:lvl5pPr marL="2057400" indent="-228600" algn="l" rtl="0" eaLnBrk="1" fontAlgn="base" hangingPunct="1">
              <a:spcBef>
                <a:spcPct val="20000"/>
              </a:spcBef>
              <a:spcAft>
                <a:spcPct val="0"/>
              </a:spcAft>
              <a:buChar char="»"/>
              <a:defRPr sz="1400">
                <a:solidFill>
                  <a:srgbClr val="5F5F5F"/>
                </a:solidFill>
                <a:latin typeface="+mn-lt"/>
                <a:ea typeface="Geneva" charset="0"/>
                <a:cs typeface="Geneva" charset="0"/>
              </a:defRPr>
            </a:lvl5pPr>
            <a:lvl6pPr marL="2514600" indent="-228600" algn="l" rtl="0" eaLnBrk="1" fontAlgn="base" hangingPunct="1">
              <a:spcBef>
                <a:spcPct val="20000"/>
              </a:spcBef>
              <a:spcAft>
                <a:spcPct val="0"/>
              </a:spcAft>
              <a:buChar char="»"/>
              <a:defRPr sz="1400">
                <a:solidFill>
                  <a:srgbClr val="5F5F5F"/>
                </a:solidFill>
                <a:latin typeface="+mn-lt"/>
              </a:defRPr>
            </a:lvl6pPr>
            <a:lvl7pPr marL="2971800" indent="-228600" algn="l" rtl="0" eaLnBrk="1" fontAlgn="base" hangingPunct="1">
              <a:spcBef>
                <a:spcPct val="20000"/>
              </a:spcBef>
              <a:spcAft>
                <a:spcPct val="0"/>
              </a:spcAft>
              <a:buChar char="»"/>
              <a:defRPr sz="1400">
                <a:solidFill>
                  <a:srgbClr val="5F5F5F"/>
                </a:solidFill>
                <a:latin typeface="+mn-lt"/>
              </a:defRPr>
            </a:lvl7pPr>
            <a:lvl8pPr marL="3429000" indent="-228600" algn="l" rtl="0" eaLnBrk="1" fontAlgn="base" hangingPunct="1">
              <a:spcBef>
                <a:spcPct val="20000"/>
              </a:spcBef>
              <a:spcAft>
                <a:spcPct val="0"/>
              </a:spcAft>
              <a:buChar char="»"/>
              <a:defRPr sz="1400">
                <a:solidFill>
                  <a:srgbClr val="5F5F5F"/>
                </a:solidFill>
                <a:latin typeface="+mn-lt"/>
              </a:defRPr>
            </a:lvl8pPr>
            <a:lvl9pPr marL="3886200" indent="-228600" algn="l" rtl="0" eaLnBrk="1" fontAlgn="base" hangingPunct="1">
              <a:spcBef>
                <a:spcPct val="20000"/>
              </a:spcBef>
              <a:spcAft>
                <a:spcPct val="0"/>
              </a:spcAft>
              <a:buChar char="»"/>
              <a:defRPr sz="1400">
                <a:solidFill>
                  <a:srgbClr val="5F5F5F"/>
                </a:solidFill>
                <a:latin typeface="+mn-lt"/>
              </a:defRPr>
            </a:lvl9pPr>
          </a:lstStyle>
          <a:p>
            <a:pPr>
              <a:spcBef>
                <a:spcPts val="0"/>
              </a:spcBef>
            </a:pPr>
            <a:r>
              <a:rPr lang="en-US" sz="1400" i="1" dirty="0"/>
              <a:t>Building Capacity to Improve Adult Health Care for Patients </a:t>
            </a:r>
            <a:r>
              <a:rPr lang="en-US" sz="1400" dirty="0"/>
              <a:t>with I/DD </a:t>
            </a:r>
          </a:p>
          <a:p>
            <a:pPr>
              <a:spcBef>
                <a:spcPts val="0"/>
              </a:spcBef>
            </a:pPr>
            <a:r>
              <a:rPr lang="en-US" sz="1400" dirty="0"/>
              <a:t> is a project of The Boggs Center with funding from the NJ Council on Developmental Disabilities</a:t>
            </a:r>
            <a:endParaRPr lang="en-US" sz="1400" kern="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95500" y="965537"/>
            <a:ext cx="5257800" cy="646331"/>
          </a:xfrm>
          <a:prstGeom prst="rect">
            <a:avLst/>
          </a:prstGeom>
          <a:noFill/>
        </p:spPr>
        <p:txBody>
          <a:bodyPr wrap="square" rtlCol="0">
            <a:spAutoFit/>
          </a:bodyPr>
          <a:lstStyle/>
          <a:p>
            <a:r>
              <a:rPr lang="en-US" sz="3600" dirty="0">
                <a:latin typeface="Arial Rounded MT Bold" pitchFamily="34" charset="0"/>
              </a:rPr>
              <a:t>Behavior &amp; Symptoms</a:t>
            </a:r>
          </a:p>
        </p:txBody>
      </p:sp>
      <p:sp>
        <p:nvSpPr>
          <p:cNvPr id="4" name="Quad Arrow Callout 3"/>
          <p:cNvSpPr/>
          <p:nvPr/>
        </p:nvSpPr>
        <p:spPr>
          <a:xfrm>
            <a:off x="1371600" y="1981200"/>
            <a:ext cx="6553200" cy="3962400"/>
          </a:xfrm>
          <a:prstGeom prst="quadArrowCallout">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3124200" y="3593977"/>
            <a:ext cx="3048000" cy="646331"/>
          </a:xfrm>
          <a:prstGeom prst="rect">
            <a:avLst/>
          </a:prstGeom>
          <a:noFill/>
        </p:spPr>
        <p:txBody>
          <a:bodyPr wrap="square" rtlCol="0">
            <a:spAutoFit/>
          </a:bodyPr>
          <a:lstStyle/>
          <a:p>
            <a:pPr algn="ctr"/>
            <a:r>
              <a:rPr lang="en-US" sz="3600" b="1" dirty="0">
                <a:latin typeface="Arial Narrow" pitchFamily="34" charset="0"/>
              </a:rPr>
              <a:t>Communicates</a:t>
            </a:r>
          </a:p>
        </p:txBody>
      </p:sp>
      <p:sp>
        <p:nvSpPr>
          <p:cNvPr id="6" name="TextBox 5"/>
          <p:cNvSpPr txBox="1"/>
          <p:nvPr/>
        </p:nvSpPr>
        <p:spPr>
          <a:xfrm>
            <a:off x="4076700" y="1611868"/>
            <a:ext cx="1143000" cy="369332"/>
          </a:xfrm>
          <a:prstGeom prst="rect">
            <a:avLst/>
          </a:prstGeom>
          <a:noFill/>
        </p:spPr>
        <p:txBody>
          <a:bodyPr wrap="square" rtlCol="0">
            <a:spAutoFit/>
          </a:bodyPr>
          <a:lstStyle/>
          <a:p>
            <a:pPr algn="ctr"/>
            <a:r>
              <a:rPr lang="en-US" dirty="0"/>
              <a:t>Wants</a:t>
            </a:r>
          </a:p>
        </p:txBody>
      </p:sp>
      <p:sp>
        <p:nvSpPr>
          <p:cNvPr id="7" name="TextBox 6"/>
          <p:cNvSpPr txBox="1"/>
          <p:nvPr/>
        </p:nvSpPr>
        <p:spPr>
          <a:xfrm>
            <a:off x="8001000" y="3810000"/>
            <a:ext cx="914400" cy="369332"/>
          </a:xfrm>
          <a:prstGeom prst="rect">
            <a:avLst/>
          </a:prstGeom>
          <a:noFill/>
        </p:spPr>
        <p:txBody>
          <a:bodyPr wrap="square" rtlCol="0">
            <a:spAutoFit/>
          </a:bodyPr>
          <a:lstStyle/>
          <a:p>
            <a:pPr algn="ctr"/>
            <a:r>
              <a:rPr lang="en-US" dirty="0"/>
              <a:t>Needs</a:t>
            </a:r>
          </a:p>
        </p:txBody>
      </p:sp>
      <p:sp>
        <p:nvSpPr>
          <p:cNvPr id="8" name="TextBox 7"/>
          <p:cNvSpPr txBox="1"/>
          <p:nvPr/>
        </p:nvSpPr>
        <p:spPr>
          <a:xfrm>
            <a:off x="3810000" y="6019800"/>
            <a:ext cx="1676400" cy="646331"/>
          </a:xfrm>
          <a:prstGeom prst="rect">
            <a:avLst/>
          </a:prstGeom>
          <a:noFill/>
        </p:spPr>
        <p:txBody>
          <a:bodyPr wrap="square" rtlCol="0">
            <a:spAutoFit/>
          </a:bodyPr>
          <a:lstStyle/>
          <a:p>
            <a:pPr algn="ctr"/>
            <a:r>
              <a:rPr lang="en-US" dirty="0"/>
              <a:t>Medical Issues</a:t>
            </a:r>
          </a:p>
        </p:txBody>
      </p:sp>
      <p:sp>
        <p:nvSpPr>
          <p:cNvPr id="9" name="TextBox 8"/>
          <p:cNvSpPr txBox="1"/>
          <p:nvPr/>
        </p:nvSpPr>
        <p:spPr>
          <a:xfrm>
            <a:off x="152400" y="3810000"/>
            <a:ext cx="1143000" cy="369332"/>
          </a:xfrm>
          <a:prstGeom prst="rect">
            <a:avLst/>
          </a:prstGeom>
          <a:noFill/>
        </p:spPr>
        <p:txBody>
          <a:bodyPr wrap="square" rtlCol="0">
            <a:spAutoFit/>
          </a:bodyPr>
          <a:lstStyle/>
          <a:p>
            <a:r>
              <a:rPr lang="en-US" dirty="0"/>
              <a:t>Feelings</a:t>
            </a:r>
          </a:p>
        </p:txBody>
      </p:sp>
    </p:spTree>
    <p:extLst>
      <p:ext uri="{BB962C8B-B14F-4D97-AF65-F5344CB8AC3E}">
        <p14:creationId xmlns:p14="http://schemas.microsoft.com/office/powerpoint/2010/main" val="39992991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lstStyle/>
          <a:p>
            <a:r>
              <a:rPr lang="en-US" sz="2800" dirty="0"/>
              <a:t>Preparing the environment </a:t>
            </a:r>
          </a:p>
        </p:txBody>
      </p:sp>
      <p:sp>
        <p:nvSpPr>
          <p:cNvPr id="3" name="Content Placeholder 2"/>
          <p:cNvSpPr>
            <a:spLocks noGrp="1"/>
          </p:cNvSpPr>
          <p:nvPr>
            <p:ph idx="1"/>
          </p:nvPr>
        </p:nvSpPr>
        <p:spPr>
          <a:xfrm>
            <a:off x="381000" y="1295400"/>
            <a:ext cx="8305800" cy="4800600"/>
          </a:xfrm>
        </p:spPr>
        <p:txBody>
          <a:bodyPr/>
          <a:lstStyle/>
          <a:p>
            <a:r>
              <a:rPr lang="en-US" dirty="0">
                <a:solidFill>
                  <a:schemeClr val="tx1">
                    <a:lumMod val="50000"/>
                    <a:lumOff val="50000"/>
                  </a:schemeClr>
                </a:solidFill>
                <a:latin typeface="+mj-lt"/>
              </a:rPr>
              <a:t>Consider: noise, lighting, space, likes/dislikes, textures, other sensory needs </a:t>
            </a:r>
          </a:p>
          <a:p>
            <a:r>
              <a:rPr lang="en-US" dirty="0">
                <a:solidFill>
                  <a:schemeClr val="tx1">
                    <a:lumMod val="50000"/>
                    <a:lumOff val="50000"/>
                  </a:schemeClr>
                </a:solidFill>
                <a:latin typeface="+mj-lt"/>
              </a:rPr>
              <a:t>Decrease wait time when possible</a:t>
            </a:r>
          </a:p>
          <a:p>
            <a:r>
              <a:rPr lang="en-US" dirty="0">
                <a:solidFill>
                  <a:schemeClr val="tx1">
                    <a:lumMod val="50000"/>
                    <a:lumOff val="50000"/>
                  </a:schemeClr>
                </a:solidFill>
                <a:latin typeface="+mj-lt"/>
              </a:rPr>
              <a:t>Take note of what individuals gravitate toward and pull away from to get valuable information to build relationships and guide treatment.</a:t>
            </a:r>
          </a:p>
          <a:p>
            <a:r>
              <a:rPr lang="en-US" dirty="0">
                <a:solidFill>
                  <a:schemeClr val="tx1">
                    <a:lumMod val="50000"/>
                    <a:lumOff val="50000"/>
                  </a:schemeClr>
                </a:solidFill>
                <a:latin typeface="+mj-lt"/>
              </a:rPr>
              <a:t>Use picture schedules and visual aids of steps involved in various procedures</a:t>
            </a:r>
          </a:p>
          <a:p>
            <a:r>
              <a:rPr lang="en-US" dirty="0">
                <a:solidFill>
                  <a:schemeClr val="tx1">
                    <a:lumMod val="50000"/>
                    <a:lumOff val="50000"/>
                  </a:schemeClr>
                </a:solidFill>
                <a:latin typeface="+mj-lt"/>
              </a:rPr>
              <a:t>Provide sample objects or invite patient to hold equipment</a:t>
            </a:r>
          </a:p>
          <a:p>
            <a:r>
              <a:rPr lang="en-US" dirty="0">
                <a:solidFill>
                  <a:schemeClr val="tx1">
                    <a:lumMod val="50000"/>
                    <a:lumOff val="50000"/>
                  </a:schemeClr>
                </a:solidFill>
              </a:rPr>
              <a:t>Capture the presence of IDD and needs in chart to guide supports</a:t>
            </a:r>
          </a:p>
          <a:p>
            <a:endParaRPr lang="en-US" dirty="0">
              <a:solidFill>
                <a:schemeClr val="tx1">
                  <a:lumMod val="50000"/>
                  <a:lumOff val="50000"/>
                </a:schemeClr>
              </a:solidFill>
              <a:latin typeface="+mj-lt"/>
            </a:endParaRPr>
          </a:p>
          <a:p>
            <a:endParaRPr lang="en-US" dirty="0">
              <a:solidFill>
                <a:schemeClr val="tx1">
                  <a:lumMod val="50000"/>
                  <a:lumOff val="50000"/>
                </a:schemeClr>
              </a:solidFill>
              <a:latin typeface="+mj-lt"/>
            </a:endParaRPr>
          </a:p>
          <a:p>
            <a:pPr marL="0" indent="0">
              <a:buNone/>
            </a:pPr>
            <a:endParaRPr lang="en-US" dirty="0"/>
          </a:p>
        </p:txBody>
      </p:sp>
    </p:spTree>
    <p:extLst>
      <p:ext uri="{BB962C8B-B14F-4D97-AF65-F5344CB8AC3E}">
        <p14:creationId xmlns:p14="http://schemas.microsoft.com/office/powerpoint/2010/main" val="635928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Reducing Risk</a:t>
            </a:r>
          </a:p>
        </p:txBody>
      </p:sp>
      <p:sp>
        <p:nvSpPr>
          <p:cNvPr id="3" name="Content Placeholder 2"/>
          <p:cNvSpPr>
            <a:spLocks noGrp="1"/>
          </p:cNvSpPr>
          <p:nvPr>
            <p:ph idx="1"/>
          </p:nvPr>
        </p:nvSpPr>
        <p:spPr/>
        <p:txBody>
          <a:bodyPr/>
          <a:lstStyle/>
          <a:p>
            <a:r>
              <a:rPr lang="en-US" sz="2400" dirty="0">
                <a:solidFill>
                  <a:schemeClr val="bg2">
                    <a:lumMod val="75000"/>
                  </a:schemeClr>
                </a:solidFill>
              </a:rPr>
              <a:t>Be sensitive to the impact psychotropic medication can have on a person’s ability to process information. Side effects can cause fatigue, lower ability to concentrate, and impact short tem memory. </a:t>
            </a:r>
          </a:p>
          <a:p>
            <a:r>
              <a:rPr lang="en-US" sz="2400" dirty="0">
                <a:solidFill>
                  <a:schemeClr val="bg2">
                    <a:lumMod val="75000"/>
                  </a:schemeClr>
                </a:solidFill>
              </a:rPr>
              <a:t>Offer to contact family or advocate. Ask about special needs or accommodations</a:t>
            </a:r>
          </a:p>
          <a:p>
            <a:r>
              <a:rPr lang="en-US" sz="2400" dirty="0">
                <a:solidFill>
                  <a:schemeClr val="bg2">
                    <a:lumMod val="75000"/>
                  </a:schemeClr>
                </a:solidFill>
              </a:rPr>
              <a:t>Limit Uncertainty: People need to know what comes next </a:t>
            </a:r>
          </a:p>
          <a:p>
            <a:r>
              <a:rPr lang="en-US" sz="2400" dirty="0">
                <a:solidFill>
                  <a:schemeClr val="bg2">
                    <a:lumMod val="75000"/>
                  </a:schemeClr>
                </a:solidFill>
              </a:rPr>
              <a:t>Introduce yourself to patients by your name and title. Briefly explain your role and duties. </a:t>
            </a:r>
          </a:p>
          <a:p>
            <a:r>
              <a:rPr lang="en-US" sz="2400" dirty="0">
                <a:solidFill>
                  <a:schemeClr val="bg2">
                    <a:lumMod val="75000"/>
                  </a:schemeClr>
                </a:solidFill>
              </a:rPr>
              <a:t>Provide choice and control</a:t>
            </a:r>
            <a:r>
              <a:rPr lang="en-US" sz="2400">
                <a:solidFill>
                  <a:schemeClr val="bg2">
                    <a:lumMod val="75000"/>
                  </a:schemeClr>
                </a:solidFill>
              </a:rPr>
              <a:t>. </a:t>
            </a:r>
            <a:endParaRPr lang="en-US" sz="2400" dirty="0">
              <a:solidFill>
                <a:schemeClr val="bg2">
                  <a:lumMod val="75000"/>
                </a:schemeClr>
              </a:solidFill>
            </a:endParaRPr>
          </a:p>
        </p:txBody>
      </p:sp>
    </p:spTree>
    <p:extLst>
      <p:ext uri="{BB962C8B-B14F-4D97-AF65-F5344CB8AC3E}">
        <p14:creationId xmlns:p14="http://schemas.microsoft.com/office/powerpoint/2010/main" val="2423354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Tips </a:t>
            </a:r>
          </a:p>
        </p:txBody>
      </p:sp>
      <p:sp>
        <p:nvSpPr>
          <p:cNvPr id="3" name="Content Placeholder 2"/>
          <p:cNvSpPr>
            <a:spLocks noGrp="1"/>
          </p:cNvSpPr>
          <p:nvPr>
            <p:ph idx="1"/>
          </p:nvPr>
        </p:nvSpPr>
        <p:spPr/>
        <p:txBody>
          <a:bodyPr/>
          <a:lstStyle/>
          <a:p>
            <a:pPr eaLnBrk="0" hangingPunct="0">
              <a:buClr>
                <a:srgbClr val="003366"/>
              </a:buClr>
              <a:buSzPct val="82000"/>
              <a:buFont typeface="Arial" panose="020B0604020202020204" pitchFamily="34" charset="0"/>
              <a:buChar char="•"/>
              <a:defRPr/>
            </a:pPr>
            <a:r>
              <a:rPr lang="en-US" sz="2400" dirty="0">
                <a:solidFill>
                  <a:schemeClr val="accent4">
                    <a:lumMod val="65000"/>
                    <a:lumOff val="35000"/>
                  </a:schemeClr>
                </a:solidFill>
              </a:rPr>
              <a:t>Get to know the individual so you are familiar with the triggers or cues which can lead to behavior</a:t>
            </a:r>
          </a:p>
          <a:p>
            <a:pPr eaLnBrk="0" hangingPunct="0">
              <a:buClr>
                <a:srgbClr val="003366"/>
              </a:buClr>
              <a:buSzPct val="82000"/>
              <a:buFont typeface="Arial" panose="020B0604020202020204" pitchFamily="34" charset="0"/>
              <a:buChar char="•"/>
              <a:defRPr/>
            </a:pPr>
            <a:r>
              <a:rPr lang="en-US" sz="2400" dirty="0">
                <a:solidFill>
                  <a:schemeClr val="accent4">
                    <a:lumMod val="65000"/>
                    <a:lumOff val="35000"/>
                  </a:schemeClr>
                </a:solidFill>
              </a:rPr>
              <a:t>Monitor the area for unnecessary items or equipment and remove them.</a:t>
            </a:r>
          </a:p>
          <a:p>
            <a:pPr eaLnBrk="0" hangingPunct="0">
              <a:buClr>
                <a:srgbClr val="003366"/>
              </a:buClr>
              <a:buSzPct val="82000"/>
              <a:buFont typeface="Arial" panose="020B0604020202020204" pitchFamily="34" charset="0"/>
              <a:buChar char="•"/>
              <a:defRPr/>
            </a:pPr>
            <a:r>
              <a:rPr lang="en-US" sz="2400" dirty="0">
                <a:solidFill>
                  <a:schemeClr val="accent4">
                    <a:lumMod val="65000"/>
                    <a:lumOff val="35000"/>
                  </a:schemeClr>
                </a:solidFill>
              </a:rPr>
              <a:t>Reduce stimulation in the environment such as lights, noise level and level of activity.</a:t>
            </a:r>
          </a:p>
          <a:p>
            <a:pPr eaLnBrk="0" hangingPunct="0">
              <a:buClr>
                <a:srgbClr val="003366"/>
              </a:buClr>
              <a:buSzPct val="82000"/>
              <a:buFont typeface="Arial" panose="020B0604020202020204" pitchFamily="34" charset="0"/>
              <a:buChar char="•"/>
              <a:defRPr/>
            </a:pPr>
            <a:r>
              <a:rPr lang="en-US" sz="2400" dirty="0">
                <a:solidFill>
                  <a:schemeClr val="accent4">
                    <a:lumMod val="65000"/>
                    <a:lumOff val="35000"/>
                  </a:schemeClr>
                </a:solidFill>
              </a:rPr>
              <a:t>Watch your own position relative to the person</a:t>
            </a:r>
          </a:p>
          <a:p>
            <a:pPr eaLnBrk="0" hangingPunct="0">
              <a:buClr>
                <a:srgbClr val="003366"/>
              </a:buClr>
              <a:buSzPct val="82000"/>
              <a:buFont typeface="Arial" panose="020B0604020202020204" pitchFamily="34" charset="0"/>
              <a:buChar char="•"/>
              <a:defRPr/>
            </a:pPr>
            <a:r>
              <a:rPr lang="en-US" sz="2400" dirty="0">
                <a:solidFill>
                  <a:schemeClr val="accent4">
                    <a:lumMod val="65000"/>
                    <a:lumOff val="35000"/>
                  </a:schemeClr>
                </a:solidFill>
              </a:rPr>
              <a:t>Monitor your tone of voice</a:t>
            </a:r>
          </a:p>
        </p:txBody>
      </p:sp>
    </p:spTree>
    <p:extLst>
      <p:ext uri="{BB962C8B-B14F-4D97-AF65-F5344CB8AC3E}">
        <p14:creationId xmlns:p14="http://schemas.microsoft.com/office/powerpoint/2010/main" val="26516387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914401"/>
          <a:ext cx="8077200" cy="5181601"/>
        </p:xfrm>
        <a:graphic>
          <a:graphicData uri="http://schemas.openxmlformats.org/drawingml/2006/table">
            <a:tbl>
              <a:tblPr firstRow="1" bandRow="1">
                <a:tableStyleId>{93296810-A885-4BE3-A3E7-6D5BEEA58F35}</a:tableStyleId>
              </a:tblPr>
              <a:tblGrid>
                <a:gridCol w="3325906">
                  <a:extLst>
                    <a:ext uri="{9D8B030D-6E8A-4147-A177-3AD203B41FA5}">
                      <a16:colId xmlns:a16="http://schemas.microsoft.com/office/drawing/2014/main" val="1124466063"/>
                    </a:ext>
                  </a:extLst>
                </a:gridCol>
                <a:gridCol w="4751294">
                  <a:extLst>
                    <a:ext uri="{9D8B030D-6E8A-4147-A177-3AD203B41FA5}">
                      <a16:colId xmlns:a16="http://schemas.microsoft.com/office/drawing/2014/main" val="968917874"/>
                    </a:ext>
                  </a:extLst>
                </a:gridCol>
              </a:tblGrid>
              <a:tr h="405116">
                <a:tc>
                  <a:txBody>
                    <a:bodyPr/>
                    <a:lstStyle/>
                    <a:p>
                      <a:r>
                        <a:rPr lang="en-US" dirty="0"/>
                        <a:t>Stage of Behavior</a:t>
                      </a:r>
                    </a:p>
                  </a:txBody>
                  <a:tcPr/>
                </a:tc>
                <a:tc>
                  <a:txBody>
                    <a:bodyPr/>
                    <a:lstStyle/>
                    <a:p>
                      <a:r>
                        <a:rPr lang="en-US" dirty="0"/>
                        <a:t>Response</a:t>
                      </a:r>
                    </a:p>
                  </a:txBody>
                  <a:tcPr/>
                </a:tc>
                <a:extLst>
                  <a:ext uri="{0D108BD9-81ED-4DB2-BD59-A6C34878D82A}">
                    <a16:rowId xmlns:a16="http://schemas.microsoft.com/office/drawing/2014/main" val="460419469"/>
                  </a:ext>
                </a:extLst>
              </a:tr>
              <a:tr h="668708">
                <a:tc>
                  <a:txBody>
                    <a:bodyPr/>
                    <a:lstStyle/>
                    <a:p>
                      <a:r>
                        <a:rPr lang="en-US" b="0" dirty="0"/>
                        <a:t>Baseline:</a:t>
                      </a:r>
                      <a:r>
                        <a:rPr lang="en-US" b="0" baseline="0" dirty="0"/>
                        <a:t> </a:t>
                      </a:r>
                      <a:r>
                        <a:rPr lang="en-US" b="0" dirty="0"/>
                        <a:t>Normal, calm</a:t>
                      </a:r>
                    </a:p>
                  </a:txBody>
                  <a:tcPr/>
                </a:tc>
                <a:tc>
                  <a:txBody>
                    <a:bodyPr/>
                    <a:lstStyle/>
                    <a:p>
                      <a:r>
                        <a:rPr lang="en-US" b="0" dirty="0"/>
                        <a:t>Positive approaches:</a:t>
                      </a:r>
                      <a:r>
                        <a:rPr lang="en-US" b="0" baseline="0" dirty="0"/>
                        <a:t> clear </a:t>
                      </a:r>
                      <a:r>
                        <a:rPr lang="en-US" b="0" dirty="0"/>
                        <a:t>communication,</a:t>
                      </a:r>
                      <a:r>
                        <a:rPr lang="en-US" b="0" baseline="0" dirty="0"/>
                        <a:t> </a:t>
                      </a:r>
                      <a:r>
                        <a:rPr lang="en-US" b="0" dirty="0"/>
                        <a:t>structure, routine, sensory needs </a:t>
                      </a:r>
                    </a:p>
                  </a:txBody>
                  <a:tcPr/>
                </a:tc>
                <a:extLst>
                  <a:ext uri="{0D108BD9-81ED-4DB2-BD59-A6C34878D82A}">
                    <a16:rowId xmlns:a16="http://schemas.microsoft.com/office/drawing/2014/main" val="3977093773"/>
                  </a:ext>
                </a:extLst>
              </a:tr>
              <a:tr h="955297">
                <a:tc>
                  <a:txBody>
                    <a:bodyPr/>
                    <a:lstStyle/>
                    <a:p>
                      <a:r>
                        <a:rPr lang="en-US" b="0" dirty="0"/>
                        <a:t>Prevention (early warning signs, i.e. anxiety or agitation)</a:t>
                      </a:r>
                    </a:p>
                  </a:txBody>
                  <a:tcPr/>
                </a:tc>
                <a:tc>
                  <a:txBody>
                    <a:bodyPr/>
                    <a:lstStyle/>
                    <a:p>
                      <a:r>
                        <a:rPr lang="en-US" sz="1800" b="0" kern="1200" dirty="0">
                          <a:solidFill>
                            <a:schemeClr val="dk1"/>
                          </a:solidFill>
                          <a:effectLst/>
                          <a:latin typeface="+mn-lt"/>
                          <a:ea typeface="+mn-ea"/>
                          <a:cs typeface="+mn-cs"/>
                        </a:rPr>
                        <a:t>Be supportive, modify environment to meet needs &amp; </a:t>
                      </a:r>
                      <a:r>
                        <a:rPr lang="en-US" sz="1800" b="0" kern="1200" baseline="0" dirty="0">
                          <a:solidFill>
                            <a:schemeClr val="dk1"/>
                          </a:solidFill>
                          <a:effectLst/>
                          <a:latin typeface="+mn-lt"/>
                          <a:ea typeface="+mn-ea"/>
                          <a:cs typeface="+mn-cs"/>
                        </a:rPr>
                        <a:t> decrease stressors </a:t>
                      </a:r>
                      <a:endParaRPr lang="en-US" sz="1800" b="0" kern="1200" dirty="0">
                        <a:solidFill>
                          <a:schemeClr val="dk1"/>
                        </a:solidFill>
                        <a:effectLst/>
                        <a:latin typeface="+mn-lt"/>
                        <a:ea typeface="+mn-ea"/>
                        <a:cs typeface="+mn-cs"/>
                      </a:endParaRPr>
                    </a:p>
                    <a:p>
                      <a:r>
                        <a:rPr lang="en-US" sz="1800" b="0" kern="1200" dirty="0">
                          <a:solidFill>
                            <a:schemeClr val="dk1"/>
                          </a:solidFill>
                          <a:effectLst/>
                          <a:latin typeface="+mn-lt"/>
                          <a:ea typeface="+mn-ea"/>
                          <a:cs typeface="+mn-cs"/>
                        </a:rPr>
                        <a:t>(de-escalation strategies)</a:t>
                      </a:r>
                      <a:endParaRPr lang="en-US" b="0" dirty="0"/>
                    </a:p>
                  </a:txBody>
                  <a:tcPr/>
                </a:tc>
                <a:extLst>
                  <a:ext uri="{0D108BD9-81ED-4DB2-BD59-A6C34878D82A}">
                    <a16:rowId xmlns:a16="http://schemas.microsoft.com/office/drawing/2014/main" val="3219065162"/>
                  </a:ext>
                </a:extLst>
              </a:tr>
              <a:tr h="668708">
                <a:tc>
                  <a:txBody>
                    <a:bodyPr/>
                    <a:lstStyle/>
                    <a:p>
                      <a:r>
                        <a:rPr lang="en-US" b="0" dirty="0"/>
                        <a:t>Escalation (defensive or resistant,</a:t>
                      </a:r>
                      <a:r>
                        <a:rPr lang="en-US" b="0" baseline="0" dirty="0"/>
                        <a:t> verbal threats)</a:t>
                      </a:r>
                      <a:endParaRPr lang="en-US" b="0" dirty="0"/>
                    </a:p>
                  </a:txBody>
                  <a:tcPr/>
                </a:tc>
                <a:tc>
                  <a:txBody>
                    <a:bodyPr/>
                    <a:lstStyle/>
                    <a:p>
                      <a:r>
                        <a:rPr lang="en-US" b="0" dirty="0"/>
                        <a:t>Reduce</a:t>
                      </a:r>
                      <a:r>
                        <a:rPr lang="en-US" b="0" baseline="0" dirty="0"/>
                        <a:t> risk, verbal techniques, maintain safety, distraction, validation</a:t>
                      </a:r>
                      <a:endParaRPr lang="en-US" b="0" dirty="0"/>
                    </a:p>
                  </a:txBody>
                  <a:tcPr/>
                </a:tc>
                <a:extLst>
                  <a:ext uri="{0D108BD9-81ED-4DB2-BD59-A6C34878D82A}">
                    <a16:rowId xmlns:a16="http://schemas.microsoft.com/office/drawing/2014/main" val="2004224060"/>
                  </a:ext>
                </a:extLst>
              </a:tr>
              <a:tr h="1815064">
                <a:tc>
                  <a:txBody>
                    <a:bodyPr/>
                    <a:lstStyle/>
                    <a:p>
                      <a:r>
                        <a:rPr lang="en-US" b="0" dirty="0"/>
                        <a:t>Crisis (aggression, risk</a:t>
                      </a:r>
                      <a:r>
                        <a:rPr lang="en-US" b="0" baseline="0" dirty="0"/>
                        <a:t> of harm to self or others</a:t>
                      </a:r>
                      <a:r>
                        <a:rPr lang="en-US" b="0" dirty="0"/>
                        <a:t>)</a:t>
                      </a:r>
                    </a:p>
                  </a:txBody>
                  <a:tcPr/>
                </a:tc>
                <a:tc>
                  <a:txBody>
                    <a:bodyPr/>
                    <a:lstStyle/>
                    <a:p>
                      <a:r>
                        <a:rPr lang="en-US" b="0" dirty="0"/>
                        <a:t>Continue positive</a:t>
                      </a:r>
                      <a:r>
                        <a:rPr lang="en-US" b="0" baseline="0" dirty="0"/>
                        <a:t> interaction, safe response strategies</a:t>
                      </a:r>
                    </a:p>
                    <a:p>
                      <a:r>
                        <a:rPr lang="en-US" b="0" baseline="0" dirty="0"/>
                        <a:t>i.e. </a:t>
                      </a:r>
                      <a:r>
                        <a:rPr lang="en-US" sz="1800" b="0" kern="1200" dirty="0">
                          <a:solidFill>
                            <a:schemeClr val="dk1"/>
                          </a:solidFill>
                          <a:effectLst/>
                          <a:latin typeface="+mn-lt"/>
                          <a:ea typeface="+mn-ea"/>
                          <a:cs typeface="+mn-cs"/>
                        </a:rPr>
                        <a:t>Remind the patient with DD of pre-established boundaries; remind him/her about outcomes and next steps</a:t>
                      </a:r>
                      <a:r>
                        <a:rPr lang="en-US" sz="1800" b="0" kern="1200" baseline="0" dirty="0">
                          <a:solidFill>
                            <a:schemeClr val="dk1"/>
                          </a:solidFill>
                          <a:effectLst/>
                          <a:latin typeface="+mn-lt"/>
                          <a:ea typeface="+mn-ea"/>
                          <a:cs typeface="+mn-cs"/>
                        </a:rPr>
                        <a:t> without </a:t>
                      </a:r>
                      <a:r>
                        <a:rPr lang="en-US" sz="1800" b="0" kern="1200" dirty="0">
                          <a:solidFill>
                            <a:schemeClr val="dk1"/>
                          </a:solidFill>
                          <a:effectLst/>
                          <a:latin typeface="+mn-lt"/>
                          <a:ea typeface="+mn-ea"/>
                          <a:cs typeface="+mn-cs"/>
                        </a:rPr>
                        <a:t>threatening</a:t>
                      </a:r>
                      <a:endParaRPr lang="en-US" b="0" dirty="0"/>
                    </a:p>
                  </a:txBody>
                  <a:tcPr/>
                </a:tc>
                <a:extLst>
                  <a:ext uri="{0D108BD9-81ED-4DB2-BD59-A6C34878D82A}">
                    <a16:rowId xmlns:a16="http://schemas.microsoft.com/office/drawing/2014/main" val="2754112738"/>
                  </a:ext>
                </a:extLst>
              </a:tr>
              <a:tr h="668708">
                <a:tc>
                  <a:txBody>
                    <a:bodyPr/>
                    <a:lstStyle/>
                    <a:p>
                      <a:r>
                        <a:rPr lang="en-US" b="0" dirty="0"/>
                        <a:t>Resolution and calming</a:t>
                      </a:r>
                    </a:p>
                  </a:txBody>
                  <a:tcPr/>
                </a:tc>
                <a:tc>
                  <a:txBody>
                    <a:bodyPr/>
                    <a:lstStyle/>
                    <a:p>
                      <a:r>
                        <a:rPr lang="en-US" b="0" dirty="0"/>
                        <a:t>Re-establish routines and re-establish rapport; prevent</a:t>
                      </a:r>
                      <a:r>
                        <a:rPr lang="en-US" b="0" baseline="0" dirty="0"/>
                        <a:t> future escalation </a:t>
                      </a:r>
                      <a:endParaRPr lang="en-US" b="0" dirty="0"/>
                    </a:p>
                  </a:txBody>
                  <a:tcPr/>
                </a:tc>
                <a:extLst>
                  <a:ext uri="{0D108BD9-81ED-4DB2-BD59-A6C34878D82A}">
                    <a16:rowId xmlns:a16="http://schemas.microsoft.com/office/drawing/2014/main" val="2335762802"/>
                  </a:ext>
                </a:extLst>
              </a:tr>
            </a:tbl>
          </a:graphicData>
        </a:graphic>
      </p:graphicFrame>
      <p:sp>
        <p:nvSpPr>
          <p:cNvPr id="4" name="TextBox 3"/>
          <p:cNvSpPr txBox="1"/>
          <p:nvPr/>
        </p:nvSpPr>
        <p:spPr>
          <a:xfrm>
            <a:off x="6477000" y="23622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6183538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Strategies for positive encounter</a:t>
            </a:r>
          </a:p>
        </p:txBody>
      </p:sp>
      <p:sp>
        <p:nvSpPr>
          <p:cNvPr id="3" name="Content Placeholder 2"/>
          <p:cNvSpPr>
            <a:spLocks noGrp="1"/>
          </p:cNvSpPr>
          <p:nvPr>
            <p:ph idx="1"/>
          </p:nvPr>
        </p:nvSpPr>
        <p:spPr>
          <a:xfrm>
            <a:off x="457200" y="1374611"/>
            <a:ext cx="8229600" cy="4533900"/>
          </a:xfrm>
        </p:spPr>
        <p:txBody>
          <a:bodyPr/>
          <a:lstStyle/>
          <a:p>
            <a:r>
              <a:rPr lang="en-US" dirty="0">
                <a:solidFill>
                  <a:schemeClr val="tx1">
                    <a:lumMod val="50000"/>
                    <a:lumOff val="50000"/>
                  </a:schemeClr>
                </a:solidFill>
              </a:rPr>
              <a:t>Providing choice/ask permission helps patients have sense of control</a:t>
            </a:r>
          </a:p>
          <a:p>
            <a:r>
              <a:rPr lang="en-US" dirty="0">
                <a:solidFill>
                  <a:schemeClr val="tx1">
                    <a:lumMod val="50000"/>
                    <a:lumOff val="50000"/>
                  </a:schemeClr>
                </a:solidFill>
              </a:rPr>
              <a:t>Follow the individual’s lead.  Engage in parallel activity, modeling. </a:t>
            </a:r>
          </a:p>
          <a:p>
            <a:r>
              <a:rPr lang="en-US" dirty="0">
                <a:solidFill>
                  <a:schemeClr val="tx1">
                    <a:lumMod val="50000"/>
                    <a:lumOff val="50000"/>
                  </a:schemeClr>
                </a:solidFill>
              </a:rPr>
              <a:t>Promote a Relaxation Response </a:t>
            </a:r>
          </a:p>
          <a:p>
            <a:pPr lvl="1"/>
            <a:r>
              <a:rPr lang="en-US" sz="2200" dirty="0">
                <a:solidFill>
                  <a:schemeClr val="tx1">
                    <a:lumMod val="50000"/>
                    <a:lumOff val="50000"/>
                  </a:schemeClr>
                </a:solidFill>
              </a:rPr>
              <a:t>When senses are overloaded and anxiety escalates, individuals with IDD may respond with aggression</a:t>
            </a:r>
          </a:p>
          <a:p>
            <a:pPr lvl="1"/>
            <a:r>
              <a:rPr lang="en-US" sz="2200" dirty="0">
                <a:solidFill>
                  <a:schemeClr val="tx1">
                    <a:lumMod val="50000"/>
                    <a:lumOff val="50000"/>
                  </a:schemeClr>
                </a:solidFill>
              </a:rPr>
              <a:t>Use calm tone of voice and give extra personal space</a:t>
            </a:r>
          </a:p>
          <a:p>
            <a:r>
              <a:rPr lang="en-US" dirty="0">
                <a:solidFill>
                  <a:schemeClr val="tx1">
                    <a:lumMod val="50000"/>
                    <a:lumOff val="50000"/>
                  </a:schemeClr>
                </a:solidFill>
              </a:rPr>
              <a:t>Distraction: ask questions about interests, ask the individual to count or sing, talk about other topics </a:t>
            </a:r>
          </a:p>
          <a:p>
            <a:r>
              <a:rPr lang="en-US" dirty="0">
                <a:solidFill>
                  <a:schemeClr val="tx1">
                    <a:lumMod val="50000"/>
                    <a:lumOff val="50000"/>
                  </a:schemeClr>
                </a:solidFill>
              </a:rPr>
              <a:t>Eye contact is not a prerequisite for understanding language.</a:t>
            </a:r>
          </a:p>
          <a:p>
            <a:pPr marL="0" indent="0">
              <a:buNone/>
            </a:pPr>
            <a:endParaRPr lang="en-US" dirty="0"/>
          </a:p>
          <a:p>
            <a:pPr lvl="1"/>
            <a:endParaRPr lang="en-US" dirty="0"/>
          </a:p>
          <a:p>
            <a:pPr marL="457200" lvl="1" indent="0">
              <a:buNone/>
            </a:pPr>
            <a:endParaRPr lang="en-US" dirty="0"/>
          </a:p>
          <a:p>
            <a:endParaRPr lang="en-US" dirty="0"/>
          </a:p>
          <a:p>
            <a:pPr marL="0" indent="0">
              <a:buNone/>
            </a:pPr>
            <a:endParaRPr lang="en-US" dirty="0"/>
          </a:p>
        </p:txBody>
      </p:sp>
    </p:spTree>
    <p:extLst>
      <p:ext uri="{BB962C8B-B14F-4D97-AF65-F5344CB8AC3E}">
        <p14:creationId xmlns:p14="http://schemas.microsoft.com/office/powerpoint/2010/main" val="10918498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 Strategies </a:t>
            </a:r>
          </a:p>
        </p:txBody>
      </p:sp>
      <p:sp>
        <p:nvSpPr>
          <p:cNvPr id="3" name="Content Placeholder 2"/>
          <p:cNvSpPr>
            <a:spLocks noGrp="1"/>
          </p:cNvSpPr>
          <p:nvPr>
            <p:ph idx="1"/>
          </p:nvPr>
        </p:nvSpPr>
        <p:spPr>
          <a:xfrm>
            <a:off x="533400" y="1402770"/>
            <a:ext cx="6019800" cy="4533900"/>
          </a:xfrm>
        </p:spPr>
        <p:txBody>
          <a:bodyPr/>
          <a:lstStyle/>
          <a:p>
            <a:r>
              <a:rPr lang="en-US" dirty="0"/>
              <a:t>Use short sentences and allow time for processing</a:t>
            </a:r>
          </a:p>
          <a:p>
            <a:r>
              <a:rPr lang="en-US" dirty="0"/>
              <a:t>Give choices whenever possible</a:t>
            </a:r>
          </a:p>
          <a:p>
            <a:r>
              <a:rPr lang="en-US" dirty="0"/>
              <a:t>Be specific; keep it simple</a:t>
            </a:r>
          </a:p>
          <a:p>
            <a:r>
              <a:rPr lang="en-US" dirty="0"/>
              <a:t>Check for understanding</a:t>
            </a:r>
          </a:p>
          <a:p>
            <a:r>
              <a:rPr lang="en-US" dirty="0"/>
              <a:t>Provide a warning around transitions: </a:t>
            </a:r>
          </a:p>
          <a:p>
            <a:pPr marL="0" indent="0">
              <a:buNone/>
            </a:pPr>
            <a:r>
              <a:rPr lang="en-US" i="1" dirty="0"/>
              <a:t>    “In ten minutes we’ll move to another room.”</a:t>
            </a:r>
          </a:p>
          <a:p>
            <a:r>
              <a:rPr lang="en-US" dirty="0"/>
              <a:t>Confirm comprehension or gently redirect </a:t>
            </a:r>
          </a:p>
          <a:p>
            <a:r>
              <a:rPr lang="en-US" dirty="0"/>
              <a:t>Be patient of repetition </a:t>
            </a:r>
          </a:p>
          <a:p>
            <a:r>
              <a:rPr lang="en-US" dirty="0"/>
              <a:t>Use visual aids </a:t>
            </a:r>
          </a:p>
          <a:p>
            <a:r>
              <a:rPr lang="en-US" dirty="0"/>
              <a:t>Maintain nonthreatening distance, ask permission to approach or examine </a:t>
            </a:r>
          </a:p>
          <a:p>
            <a:pPr marL="0" indent="0">
              <a:buNone/>
            </a:pPr>
            <a:endParaRPr lang="en-US" sz="1800" dirty="0"/>
          </a:p>
          <a:p>
            <a:endParaRPr lang="en-US" sz="1800" dirty="0"/>
          </a:p>
        </p:txBody>
      </p:sp>
      <p:pic>
        <p:nvPicPr>
          <p:cNvPr id="5" name="Picture 4" descr="anger thermometer"/>
          <p:cNvPicPr>
            <a:picLocks noChangeAspect="1" noChangeArrowheads="1"/>
          </p:cNvPicPr>
          <p:nvPr/>
        </p:nvPicPr>
        <p:blipFill>
          <a:blip r:embed="rId3" cstate="print"/>
          <a:stretch>
            <a:fillRect/>
          </a:stretch>
        </p:blipFill>
        <p:spPr bwMode="auto">
          <a:xfrm>
            <a:off x="6595872" y="1600200"/>
            <a:ext cx="2209800" cy="3273778"/>
          </a:xfrm>
          <a:prstGeom prst="rect">
            <a:avLst/>
          </a:prstGeom>
          <a:noFill/>
          <a:ln w="9525">
            <a:noFill/>
            <a:miter lim="800000"/>
            <a:headEnd/>
            <a:tailEnd/>
          </a:ln>
        </p:spPr>
      </p:pic>
    </p:spTree>
    <p:extLst>
      <p:ext uri="{BB962C8B-B14F-4D97-AF65-F5344CB8AC3E}">
        <p14:creationId xmlns:p14="http://schemas.microsoft.com/office/powerpoint/2010/main" val="12793871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5520" y="3886200"/>
            <a:ext cx="2240280" cy="2286000"/>
          </a:xfrm>
          <a:prstGeom prst="rect">
            <a:avLst/>
          </a:prstGeom>
        </p:spPr>
      </p:pic>
      <p:sp>
        <p:nvSpPr>
          <p:cNvPr id="2" name="Title 1"/>
          <p:cNvSpPr>
            <a:spLocks noGrp="1"/>
          </p:cNvSpPr>
          <p:nvPr>
            <p:ph type="title"/>
          </p:nvPr>
        </p:nvSpPr>
        <p:spPr>
          <a:xfrm>
            <a:off x="304800" y="990600"/>
            <a:ext cx="8229600" cy="808038"/>
          </a:xfrm>
        </p:spPr>
        <p:txBody>
          <a:bodyPr/>
          <a:lstStyle/>
          <a:p>
            <a:r>
              <a:rPr lang="en-US" sz="2800" dirty="0">
                <a:solidFill>
                  <a:schemeClr val="tx1"/>
                </a:solidFill>
              </a:rPr>
              <a:t>Verbal techniques to help individuals feel acknowledged and supported</a:t>
            </a:r>
            <a:br>
              <a:rPr lang="en-US" sz="3200" b="1" dirty="0">
                <a:solidFill>
                  <a:schemeClr val="accent5">
                    <a:lumMod val="50000"/>
                  </a:schemeClr>
                </a:solidFill>
                <a:latin typeface="Arial" pitchFamily="34" charset="0"/>
                <a:cs typeface="Arial" pitchFamily="34" charset="0"/>
              </a:rPr>
            </a:br>
            <a:endParaRPr lang="en-US" dirty="0"/>
          </a:p>
        </p:txBody>
      </p:sp>
      <p:sp>
        <p:nvSpPr>
          <p:cNvPr id="3" name="Content Placeholder 2"/>
          <p:cNvSpPr>
            <a:spLocks noGrp="1"/>
          </p:cNvSpPr>
          <p:nvPr>
            <p:ph idx="1"/>
          </p:nvPr>
        </p:nvSpPr>
        <p:spPr>
          <a:xfrm>
            <a:off x="533400" y="1676400"/>
            <a:ext cx="7543800" cy="4038600"/>
          </a:xfrm>
        </p:spPr>
        <p:txBody>
          <a:bodyPr/>
          <a:lstStyle/>
          <a:p>
            <a:pPr marL="457200" indent="-457200">
              <a:buFont typeface="+mj-lt"/>
              <a:buAutoNum type="arabicPeriod"/>
              <a:defRPr/>
            </a:pPr>
            <a:r>
              <a:rPr lang="en-US" sz="2400" dirty="0">
                <a:latin typeface="+mj-lt"/>
                <a:cs typeface="Arial" pitchFamily="34" charset="0"/>
              </a:rPr>
              <a:t>Active listening </a:t>
            </a:r>
          </a:p>
          <a:p>
            <a:pPr marL="457200" indent="-457200">
              <a:buFont typeface="+mj-lt"/>
              <a:buAutoNum type="arabicPeriod"/>
              <a:defRPr/>
            </a:pPr>
            <a:r>
              <a:rPr lang="en-US" sz="2400" dirty="0">
                <a:latin typeface="+mj-lt"/>
                <a:cs typeface="Arial" pitchFamily="34" charset="0"/>
              </a:rPr>
              <a:t>Empathetic responses</a:t>
            </a:r>
          </a:p>
          <a:p>
            <a:pPr marL="457200" indent="-457200">
              <a:buFont typeface="+mj-lt"/>
              <a:buAutoNum type="arabicPeriod"/>
              <a:defRPr/>
            </a:pPr>
            <a:r>
              <a:rPr lang="en-US" sz="2400" dirty="0">
                <a:latin typeface="+mj-lt"/>
                <a:cs typeface="Arial" pitchFamily="34" charset="0"/>
              </a:rPr>
              <a:t>Maintain a non-judgmental attitude</a:t>
            </a:r>
          </a:p>
          <a:p>
            <a:pPr marL="457200" indent="-457200">
              <a:buFont typeface="+mj-lt"/>
              <a:buAutoNum type="arabicPeriod" startAt="4"/>
              <a:defRPr/>
            </a:pPr>
            <a:r>
              <a:rPr lang="en-US" sz="2400" dirty="0">
                <a:latin typeface="+mj-lt"/>
                <a:cs typeface="Arial" pitchFamily="34" charset="0"/>
              </a:rPr>
              <a:t>Recognize and avoid power struggles</a:t>
            </a:r>
          </a:p>
          <a:p>
            <a:pPr marL="457200" indent="-457200">
              <a:buFont typeface="+mj-lt"/>
              <a:buAutoNum type="arabicPeriod" startAt="5"/>
              <a:defRPr/>
            </a:pPr>
            <a:r>
              <a:rPr lang="en-US" sz="2400" dirty="0">
                <a:latin typeface="+mj-lt"/>
                <a:cs typeface="Arial" pitchFamily="34" charset="0"/>
              </a:rPr>
              <a:t>Watch your posture and body language</a:t>
            </a:r>
          </a:p>
          <a:p>
            <a:pPr marL="457200" indent="-457200">
              <a:buFont typeface="+mj-lt"/>
              <a:buAutoNum type="arabicPeriod" startAt="5"/>
              <a:defRPr/>
            </a:pPr>
            <a:r>
              <a:rPr lang="en-US" sz="2400" dirty="0">
                <a:latin typeface="+mj-lt"/>
                <a:cs typeface="Arial" pitchFamily="34" charset="0"/>
              </a:rPr>
              <a:t>Validate feelings</a:t>
            </a:r>
          </a:p>
          <a:p>
            <a:pPr marL="457200" indent="-457200">
              <a:buFont typeface="+mj-lt"/>
              <a:buAutoNum type="arabicPeriod" startAt="5"/>
              <a:defRPr/>
            </a:pPr>
            <a:r>
              <a:rPr lang="en-US" sz="2400" dirty="0">
                <a:latin typeface="+mj-lt"/>
                <a:cs typeface="Arial" pitchFamily="34" charset="0"/>
              </a:rPr>
              <a:t>Put the choices back to the person</a:t>
            </a:r>
          </a:p>
        </p:txBody>
      </p:sp>
      <p:sp>
        <p:nvSpPr>
          <p:cNvPr id="4" name="Slide Number Placeholder 3"/>
          <p:cNvSpPr>
            <a:spLocks noGrp="1"/>
          </p:cNvSpPr>
          <p:nvPr>
            <p:ph type="sldNum" sz="quarter" idx="10"/>
          </p:nvPr>
        </p:nvSpPr>
        <p:spPr/>
        <p:txBody>
          <a:bodyPr/>
          <a:lstStyle/>
          <a:p>
            <a:fld id="{A53CFFC7-DBE1-4A50-BB26-17B28A85C6B9}" type="slidenum">
              <a:rPr lang="en-US" smtClean="0"/>
              <a:pPr/>
              <a:t>17</a:t>
            </a:fld>
            <a:endParaRPr lang="en-US" dirty="0"/>
          </a:p>
        </p:txBody>
      </p:sp>
      <p:sp>
        <p:nvSpPr>
          <p:cNvPr id="7" name="Rectangle 6"/>
          <p:cNvSpPr/>
          <p:nvPr/>
        </p:nvSpPr>
        <p:spPr>
          <a:xfrm>
            <a:off x="533400" y="5987534"/>
            <a:ext cx="2712602" cy="307777"/>
          </a:xfrm>
          <a:prstGeom prst="rect">
            <a:avLst/>
          </a:prstGeom>
        </p:spPr>
        <p:txBody>
          <a:bodyPr wrap="none">
            <a:spAutoFit/>
          </a:bodyPr>
          <a:lstStyle/>
          <a:p>
            <a:r>
              <a:rPr lang="en-US" sz="1400" dirty="0" err="1">
                <a:solidFill>
                  <a:schemeClr val="accent4">
                    <a:lumMod val="65000"/>
                    <a:lumOff val="35000"/>
                  </a:schemeClr>
                </a:solidFill>
              </a:rPr>
              <a:t>McGilvery</a:t>
            </a:r>
            <a:r>
              <a:rPr lang="en-US" sz="1400" dirty="0">
                <a:solidFill>
                  <a:schemeClr val="accent4">
                    <a:lumMod val="65000"/>
                    <a:lumOff val="35000"/>
                  </a:schemeClr>
                </a:solidFill>
              </a:rPr>
              <a:t> and </a:t>
            </a:r>
            <a:r>
              <a:rPr lang="en-US" sz="1400" dirty="0" err="1">
                <a:solidFill>
                  <a:schemeClr val="accent4">
                    <a:lumMod val="65000"/>
                    <a:lumOff val="35000"/>
                  </a:schemeClr>
                </a:solidFill>
              </a:rPr>
              <a:t>Sweetland</a:t>
            </a:r>
            <a:r>
              <a:rPr lang="en-US" sz="1400" dirty="0">
                <a:solidFill>
                  <a:schemeClr val="accent4">
                    <a:lumMod val="65000"/>
                    <a:lumOff val="35000"/>
                  </a:schemeClr>
                </a:solidFill>
              </a:rPr>
              <a:t>, 2012</a:t>
            </a:r>
            <a:endParaRPr lang="en-US" sz="1400" dirty="0"/>
          </a:p>
        </p:txBody>
      </p:sp>
    </p:spTree>
    <p:extLst>
      <p:ext uri="{BB962C8B-B14F-4D97-AF65-F5344CB8AC3E}">
        <p14:creationId xmlns:p14="http://schemas.microsoft.com/office/powerpoint/2010/main" val="1597853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p:cNvSpPr>
          <p:nvPr>
            <p:ph type="title"/>
          </p:nvPr>
        </p:nvSpPr>
        <p:spPr>
          <a:xfrm>
            <a:off x="457200" y="533400"/>
            <a:ext cx="8229600" cy="579438"/>
          </a:xfrm>
        </p:spPr>
        <p:txBody>
          <a:bodyPr>
            <a:normAutofit fontScale="90000"/>
          </a:bodyPr>
          <a:lstStyle/>
          <a:p>
            <a:br>
              <a:rPr lang="en-US" b="1" dirty="0">
                <a:solidFill>
                  <a:schemeClr val="tx1"/>
                </a:solidFill>
              </a:rPr>
            </a:br>
            <a:r>
              <a:rPr lang="en-US" sz="3600" dirty="0">
                <a:solidFill>
                  <a:schemeClr val="tx1"/>
                </a:solidFill>
              </a:rPr>
              <a:t>Validation</a:t>
            </a:r>
          </a:p>
        </p:txBody>
      </p:sp>
      <p:sp>
        <p:nvSpPr>
          <p:cNvPr id="72707" name="Rectangle 3"/>
          <p:cNvSpPr>
            <a:spLocks noGrp="1"/>
          </p:cNvSpPr>
          <p:nvPr>
            <p:ph idx="1"/>
          </p:nvPr>
        </p:nvSpPr>
        <p:spPr>
          <a:xfrm>
            <a:off x="457199" y="1412081"/>
            <a:ext cx="8229600" cy="4533900"/>
          </a:xfrm>
        </p:spPr>
        <p:txBody>
          <a:bodyPr>
            <a:normAutofit/>
          </a:bodyPr>
          <a:lstStyle/>
          <a:p>
            <a:pPr>
              <a:buSzPct val="100000"/>
              <a:buFont typeface="Wingdings" panose="05000000000000000000" pitchFamily="2" charset="2"/>
              <a:buChar char="§"/>
            </a:pPr>
            <a:r>
              <a:rPr lang="en-US" dirty="0">
                <a:solidFill>
                  <a:schemeClr val="bg2">
                    <a:lumMod val="75000"/>
                  </a:schemeClr>
                </a:solidFill>
              </a:rPr>
              <a:t>Particularly helpful with disoriented people (seizures, brain injury, memory issues), disordered thinking (personality disorder, psychosis) or emotionally charged/behavioral.   </a:t>
            </a:r>
          </a:p>
          <a:p>
            <a:pPr>
              <a:buSzPct val="100000"/>
              <a:buFont typeface="Wingdings" panose="05000000000000000000" pitchFamily="2" charset="2"/>
              <a:buChar char="§"/>
            </a:pPr>
            <a:r>
              <a:rPr lang="en-US" dirty="0">
                <a:solidFill>
                  <a:schemeClr val="bg2">
                    <a:lumMod val="75000"/>
                  </a:schemeClr>
                </a:solidFill>
              </a:rPr>
              <a:t>The person is grounded in his or her feelings, show you understand without getting caught up in misinformation </a:t>
            </a:r>
          </a:p>
          <a:p>
            <a:pPr>
              <a:buSzPct val="100000"/>
              <a:buFont typeface="Wingdings" panose="05000000000000000000" pitchFamily="2" charset="2"/>
              <a:buChar char="§"/>
            </a:pPr>
            <a:r>
              <a:rPr lang="en-US" dirty="0">
                <a:solidFill>
                  <a:schemeClr val="bg2">
                    <a:lumMod val="75000"/>
                  </a:schemeClr>
                </a:solidFill>
              </a:rPr>
              <a:t>Validate the feelings and use the feelings to guide them towards more useful and calming activities </a:t>
            </a:r>
          </a:p>
          <a:p>
            <a:pPr>
              <a:buSzPct val="100000"/>
              <a:buFont typeface="Wingdings" panose="05000000000000000000" pitchFamily="2" charset="2"/>
              <a:buChar char="§"/>
            </a:pPr>
            <a:r>
              <a:rPr lang="en-US" dirty="0">
                <a:solidFill>
                  <a:schemeClr val="bg2">
                    <a:lumMod val="75000"/>
                  </a:schemeClr>
                </a:solidFill>
              </a:rPr>
              <a:t>Avoid agreeing with distorted/incorrect thoughts, distract them to a less stressful topic.</a:t>
            </a:r>
          </a:p>
          <a:p>
            <a:pPr>
              <a:buSzPct val="100000"/>
              <a:buFont typeface="Wingdings" panose="05000000000000000000" pitchFamily="2" charset="2"/>
              <a:buChar char="§"/>
            </a:pPr>
            <a:r>
              <a:rPr lang="en-US" dirty="0">
                <a:solidFill>
                  <a:schemeClr val="bg2">
                    <a:lumMod val="75000"/>
                  </a:schemeClr>
                </a:solidFill>
              </a:rPr>
              <a:t>Deliver important information when the person is calm</a:t>
            </a:r>
          </a:p>
          <a:p>
            <a:pPr marL="0" indent="0">
              <a:buSzPct val="100000"/>
              <a:buNone/>
            </a:pPr>
            <a:r>
              <a:rPr lang="en-US" dirty="0">
                <a:solidFill>
                  <a:schemeClr val="bg2">
                    <a:lumMod val="75000"/>
                  </a:schemeClr>
                </a:solidFill>
              </a:rPr>
              <a:t> </a:t>
            </a:r>
          </a:p>
        </p:txBody>
      </p:sp>
      <p:sp>
        <p:nvSpPr>
          <p:cNvPr id="2" name="Slide Number Placeholder 1"/>
          <p:cNvSpPr>
            <a:spLocks noGrp="1"/>
          </p:cNvSpPr>
          <p:nvPr>
            <p:ph type="sldNum" sz="quarter" idx="10"/>
          </p:nvPr>
        </p:nvSpPr>
        <p:spPr/>
        <p:txBody>
          <a:bodyPr/>
          <a:lstStyle/>
          <a:p>
            <a:fld id="{A53CFFC7-DBE1-4A50-BB26-17B28A85C6B9}" type="slidenum">
              <a:rPr lang="en-US" smtClean="0"/>
              <a:pPr/>
              <a:t>18</a:t>
            </a:fld>
            <a:endParaRPr lang="en-US" dirty="0"/>
          </a:p>
        </p:txBody>
      </p:sp>
      <p:sp>
        <p:nvSpPr>
          <p:cNvPr id="3" name="Rectangle 2"/>
          <p:cNvSpPr/>
          <p:nvPr/>
        </p:nvSpPr>
        <p:spPr>
          <a:xfrm>
            <a:off x="609600" y="6245224"/>
            <a:ext cx="2557175" cy="369332"/>
          </a:xfrm>
          <a:prstGeom prst="rect">
            <a:avLst/>
          </a:prstGeom>
        </p:spPr>
        <p:txBody>
          <a:bodyPr wrap="none">
            <a:spAutoFit/>
          </a:bodyPr>
          <a:lstStyle/>
          <a:p>
            <a:r>
              <a:rPr lang="en-US" dirty="0">
                <a:solidFill>
                  <a:schemeClr val="bg2"/>
                </a:solidFill>
              </a:rPr>
              <a:t>Fletcher, R. et al., 2015</a:t>
            </a:r>
          </a:p>
        </p:txBody>
      </p:sp>
    </p:spTree>
    <p:extLst>
      <p:ext uri="{BB962C8B-B14F-4D97-AF65-F5344CB8AC3E}">
        <p14:creationId xmlns:p14="http://schemas.microsoft.com/office/powerpoint/2010/main" val="34872056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08038"/>
          </a:xfrm>
        </p:spPr>
        <p:txBody>
          <a:bodyPr/>
          <a:lstStyle/>
          <a:p>
            <a:r>
              <a:rPr lang="en-US" sz="3200" dirty="0"/>
              <a:t>Follow up Opportunities  </a:t>
            </a:r>
            <a:br>
              <a:rPr lang="en-US" sz="3200" dirty="0"/>
            </a:br>
            <a:endParaRPr lang="en-US" dirty="0"/>
          </a:p>
        </p:txBody>
      </p:sp>
      <p:sp>
        <p:nvSpPr>
          <p:cNvPr id="3" name="Content Placeholder 2"/>
          <p:cNvSpPr>
            <a:spLocks noGrp="1"/>
          </p:cNvSpPr>
          <p:nvPr>
            <p:ph idx="1"/>
          </p:nvPr>
        </p:nvSpPr>
        <p:spPr>
          <a:xfrm>
            <a:off x="457200" y="1369333"/>
            <a:ext cx="8229600" cy="4533900"/>
          </a:xfrm>
        </p:spPr>
        <p:txBody>
          <a:bodyPr/>
          <a:lstStyle/>
          <a:p>
            <a:r>
              <a:rPr lang="en-US" dirty="0"/>
              <a:t>Identify a leader to consider and plan for the needs of patients with IDD  </a:t>
            </a:r>
          </a:p>
          <a:p>
            <a:r>
              <a:rPr lang="en-US" dirty="0"/>
              <a:t>Share feedback from practitioners about effective treatment approaches.</a:t>
            </a:r>
          </a:p>
          <a:p>
            <a:r>
              <a:rPr lang="en-US" dirty="0"/>
              <a:t>Partner with professionals and staff across the healthcare team (hospital security, nurses) to guide to implementation </a:t>
            </a:r>
          </a:p>
          <a:p>
            <a:r>
              <a:rPr lang="en-US" dirty="0"/>
              <a:t>Consult with experts to gain a better understanding of the unique needs of patients with IDD</a:t>
            </a:r>
          </a:p>
          <a:p>
            <a:r>
              <a:rPr lang="en-US" dirty="0"/>
              <a:t>Include patients in effective discharge planning to improve interactions during future ER visits </a:t>
            </a:r>
          </a:p>
          <a:p>
            <a:endParaRPr lang="en-US" dirty="0"/>
          </a:p>
        </p:txBody>
      </p:sp>
    </p:spTree>
    <p:extLst>
      <p:ext uri="{BB962C8B-B14F-4D97-AF65-F5344CB8AC3E}">
        <p14:creationId xmlns:p14="http://schemas.microsoft.com/office/powerpoint/2010/main" val="20931845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Session Objectives</a:t>
            </a:r>
            <a:endParaRPr lang="en-US" dirty="0">
              <a:solidFill>
                <a:srgbClr val="FF0000"/>
              </a:solidFill>
            </a:endParaRPr>
          </a:p>
        </p:txBody>
      </p:sp>
      <p:sp>
        <p:nvSpPr>
          <p:cNvPr id="3" name="TextBox 2"/>
          <p:cNvSpPr txBox="1"/>
          <p:nvPr/>
        </p:nvSpPr>
        <p:spPr>
          <a:xfrm>
            <a:off x="444674" y="1981200"/>
            <a:ext cx="7937326" cy="2831544"/>
          </a:xfrm>
          <a:prstGeom prst="rect">
            <a:avLst/>
          </a:prstGeom>
          <a:noFill/>
        </p:spPr>
        <p:txBody>
          <a:bodyPr wrap="square" rtlCol="0">
            <a:spAutoFit/>
          </a:bodyPr>
          <a:lstStyle/>
          <a:p>
            <a:pPr marL="285750" lvl="0" indent="-285750">
              <a:buFont typeface="Arial" panose="020B0604020202020204" pitchFamily="34" charset="0"/>
              <a:buChar char="•"/>
            </a:pPr>
            <a:r>
              <a:rPr lang="en-US" sz="2000" dirty="0"/>
              <a:t>Recognize why people with Intellectual and Developmental Disabilities (IDD) are more likely to experience sensory and behavior challenges in a clinical setting</a:t>
            </a:r>
          </a:p>
          <a:p>
            <a:pPr marL="285750" lvl="0" indent="-285750">
              <a:buFont typeface="Arial" panose="020B0604020202020204" pitchFamily="34" charset="0"/>
              <a:buChar char="•"/>
            </a:pPr>
            <a:r>
              <a:rPr lang="en-US" sz="2000" dirty="0"/>
              <a:t>Recognize that the unique needs of </a:t>
            </a:r>
            <a:r>
              <a:rPr lang="en-US" sz="2000"/>
              <a:t>persons </a:t>
            </a:r>
            <a:r>
              <a:rPr lang="en-CA" sz="2000"/>
              <a:t>with </a:t>
            </a:r>
            <a:r>
              <a:rPr lang="en-CA" sz="2000" dirty="0"/>
              <a:t>IDD </a:t>
            </a:r>
            <a:r>
              <a:rPr lang="en-US" sz="2000" dirty="0"/>
              <a:t>require individualized supports in emergency settings</a:t>
            </a:r>
          </a:p>
          <a:p>
            <a:pPr marL="285750" lvl="0" indent="-285750">
              <a:buFont typeface="Arial" panose="020B0604020202020204" pitchFamily="34" charset="0"/>
              <a:buChar char="•"/>
            </a:pPr>
            <a:r>
              <a:rPr lang="en-US" sz="2000" dirty="0"/>
              <a:t>Identify safe and effective methods to support patients with IDD to reduce anxiety and challenging behaviors during assessment, treatment, and recovery</a:t>
            </a:r>
            <a:endParaRPr lang="en-US" dirty="0"/>
          </a:p>
          <a:p>
            <a:pPr>
              <a:buFont typeface="Arial" pitchFamily="34" charset="0"/>
              <a:buChar char="•"/>
            </a:pPr>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828" y="508229"/>
            <a:ext cx="8302171" cy="710971"/>
          </a:xfrm>
        </p:spPr>
        <p:txBody>
          <a:bodyPr/>
          <a:lstStyle/>
          <a:p>
            <a:r>
              <a:rPr lang="en-US" sz="2600" dirty="0"/>
              <a:t>References</a:t>
            </a:r>
          </a:p>
        </p:txBody>
      </p:sp>
      <p:sp>
        <p:nvSpPr>
          <p:cNvPr id="3" name="Content Placeholder 2"/>
          <p:cNvSpPr>
            <a:spLocks noGrp="1"/>
          </p:cNvSpPr>
          <p:nvPr>
            <p:ph idx="1"/>
          </p:nvPr>
        </p:nvSpPr>
        <p:spPr>
          <a:xfrm>
            <a:off x="533399" y="1066800"/>
            <a:ext cx="8229600" cy="4533900"/>
          </a:xfrm>
        </p:spPr>
        <p:txBody>
          <a:bodyPr/>
          <a:lstStyle/>
          <a:p>
            <a:pPr marL="0" indent="0">
              <a:buNone/>
            </a:pPr>
            <a:r>
              <a:rPr lang="en-US" sz="1500" dirty="0"/>
              <a:t>Diagnostic Manual – Intellectual Disability (DM-ID-2): </a:t>
            </a:r>
            <a:r>
              <a:rPr lang="en-US" sz="1500" i="1" dirty="0"/>
              <a:t>A Textbook of Diagnosis of Mental Disorders in Persons with Intellectual Disability; </a:t>
            </a:r>
            <a:r>
              <a:rPr lang="en-US" sz="1500" dirty="0"/>
              <a:t>DM-ID-2 Textbook, Clinical Guide, and Workbook EDITED BY: Robert J. Fletcher, DSW, ACSW, NADD-CC. Jarrett Barnhill, MD, DLFAPA, FAACAP Sally-Ann Cooper, MD, </a:t>
            </a:r>
            <a:r>
              <a:rPr lang="en-US" sz="1500" dirty="0" err="1"/>
              <a:t>FRCPscyh</a:t>
            </a:r>
            <a:r>
              <a:rPr lang="en-US" sz="1500" dirty="0"/>
              <a:t>. (2017)</a:t>
            </a:r>
          </a:p>
          <a:p>
            <a:pPr marL="0" indent="0">
              <a:buNone/>
            </a:pPr>
            <a:endParaRPr lang="en-US" sz="1500" dirty="0"/>
          </a:p>
          <a:p>
            <a:pPr marL="0" indent="0">
              <a:buNone/>
            </a:pPr>
            <a:r>
              <a:rPr lang="en-US" sz="1500" dirty="0"/>
              <a:t>Robert J. Fletcher, DSW, ACSW, NADD-CC, Daniel Baker, PhD, NADD-CC, Juanita St Croix, BSc, Melissa Cheplic, MPH. Mental Health Approaches to Intellectual/Developmental Disability: A Resource for Trainers, NADD PRESS, 2015.</a:t>
            </a:r>
          </a:p>
          <a:p>
            <a:pPr marL="0" indent="0">
              <a:buNone/>
            </a:pPr>
            <a:endParaRPr lang="en-US" sz="1500" kern="1200" dirty="0">
              <a:solidFill>
                <a:schemeClr val="accent4">
                  <a:lumMod val="65000"/>
                  <a:lumOff val="35000"/>
                </a:schemeClr>
              </a:solidFill>
            </a:endParaRPr>
          </a:p>
          <a:p>
            <a:pPr marL="0" indent="0">
              <a:buNone/>
            </a:pPr>
            <a:r>
              <a:rPr lang="en-US" sz="1500" kern="1200" dirty="0" err="1">
                <a:solidFill>
                  <a:schemeClr val="accent4">
                    <a:lumMod val="65000"/>
                    <a:lumOff val="35000"/>
                  </a:schemeClr>
                </a:solidFill>
              </a:rPr>
              <a:t>Lunsky</a:t>
            </a:r>
            <a:r>
              <a:rPr lang="en-US" sz="1500" kern="1200" dirty="0">
                <a:solidFill>
                  <a:schemeClr val="accent4">
                    <a:lumMod val="65000"/>
                    <a:lumOff val="35000"/>
                  </a:schemeClr>
                </a:solidFill>
              </a:rPr>
              <a:t> Y, </a:t>
            </a:r>
            <a:r>
              <a:rPr lang="en-US" sz="1500" kern="1200" dirty="0" err="1">
                <a:solidFill>
                  <a:schemeClr val="accent4">
                    <a:lumMod val="65000"/>
                    <a:lumOff val="35000"/>
                  </a:schemeClr>
                </a:solidFill>
              </a:rPr>
              <a:t>Balogh</a:t>
            </a:r>
            <a:r>
              <a:rPr lang="en-US" sz="1500" kern="1200" dirty="0">
                <a:solidFill>
                  <a:schemeClr val="accent4">
                    <a:lumMod val="65000"/>
                    <a:lumOff val="35000"/>
                  </a:schemeClr>
                </a:solidFill>
              </a:rPr>
              <a:t> R, </a:t>
            </a:r>
            <a:r>
              <a:rPr lang="en-US" sz="1500" kern="1200" dirty="0" err="1">
                <a:solidFill>
                  <a:schemeClr val="accent4">
                    <a:lumMod val="65000"/>
                    <a:lumOff val="35000"/>
                  </a:schemeClr>
                </a:solidFill>
              </a:rPr>
              <a:t>Khodaverdian</a:t>
            </a:r>
            <a:r>
              <a:rPr lang="en-US" sz="1500" kern="1200" dirty="0">
                <a:solidFill>
                  <a:schemeClr val="accent4">
                    <a:lumMod val="65000"/>
                    <a:lumOff val="35000"/>
                  </a:schemeClr>
                </a:solidFill>
              </a:rPr>
              <a:t> A, Elliott D, </a:t>
            </a:r>
            <a:r>
              <a:rPr lang="en-US" sz="1500" kern="1200" dirty="0" err="1">
                <a:solidFill>
                  <a:schemeClr val="accent4">
                    <a:lumMod val="65000"/>
                    <a:lumOff val="35000"/>
                  </a:schemeClr>
                </a:solidFill>
              </a:rPr>
              <a:t>Jaskulski</a:t>
            </a:r>
            <a:r>
              <a:rPr lang="en-US" sz="1500" kern="1200" dirty="0">
                <a:solidFill>
                  <a:schemeClr val="accent4">
                    <a:lumMod val="65000"/>
                    <a:lumOff val="35000"/>
                  </a:schemeClr>
                </a:solidFill>
              </a:rPr>
              <a:t> C, Morris S. A comparison of medical and </a:t>
            </a:r>
            <a:r>
              <a:rPr lang="en-US" sz="1500" kern="1200" dirty="0" err="1">
                <a:solidFill>
                  <a:schemeClr val="accent4">
                    <a:lumMod val="65000"/>
                    <a:lumOff val="35000"/>
                  </a:schemeClr>
                </a:solidFill>
              </a:rPr>
              <a:t>psychobehavioral</a:t>
            </a:r>
            <a:r>
              <a:rPr lang="en-US" sz="1500" kern="1200" dirty="0">
                <a:solidFill>
                  <a:schemeClr val="accent4">
                    <a:lumMod val="65000"/>
                    <a:lumOff val="35000"/>
                  </a:schemeClr>
                </a:solidFill>
              </a:rPr>
              <a:t>  emergency department visits made by adults with intellectual disabilities. </a:t>
            </a:r>
            <a:r>
              <a:rPr lang="en-US" sz="1500" kern="1200" dirty="0" err="1">
                <a:solidFill>
                  <a:schemeClr val="accent4">
                    <a:lumMod val="65000"/>
                    <a:lumOff val="35000"/>
                  </a:schemeClr>
                </a:solidFill>
              </a:rPr>
              <a:t>Emerg</a:t>
            </a:r>
            <a:r>
              <a:rPr lang="en-US" sz="1500" kern="1200" dirty="0">
                <a:solidFill>
                  <a:schemeClr val="accent4">
                    <a:lumMod val="65000"/>
                    <a:lumOff val="35000"/>
                  </a:schemeClr>
                </a:solidFill>
              </a:rPr>
              <a:t> Med </a:t>
            </a:r>
            <a:r>
              <a:rPr lang="en-US" sz="1500" kern="1200" dirty="0" err="1">
                <a:solidFill>
                  <a:schemeClr val="accent4">
                    <a:lumMod val="65000"/>
                    <a:lumOff val="35000"/>
                  </a:schemeClr>
                </a:solidFill>
              </a:rPr>
              <a:t>Int</a:t>
            </a:r>
            <a:r>
              <a:rPr lang="en-US" sz="1500" kern="1200" dirty="0">
                <a:solidFill>
                  <a:schemeClr val="accent4">
                    <a:lumMod val="65000"/>
                    <a:lumOff val="35000"/>
                  </a:schemeClr>
                </a:solidFill>
              </a:rPr>
              <a:t>, 2012</a:t>
            </a:r>
            <a:endParaRPr lang="en-US" sz="1500" dirty="0">
              <a:solidFill>
                <a:schemeClr val="accent4">
                  <a:lumMod val="65000"/>
                  <a:lumOff val="35000"/>
                </a:schemeClr>
              </a:solidFill>
            </a:endParaRPr>
          </a:p>
          <a:p>
            <a:pPr marL="0" indent="0">
              <a:buNone/>
            </a:pPr>
            <a:endParaRPr lang="en-US" sz="1500" dirty="0">
              <a:solidFill>
                <a:schemeClr val="accent4">
                  <a:lumMod val="65000"/>
                  <a:lumOff val="35000"/>
                </a:schemeClr>
              </a:solidFill>
            </a:endParaRPr>
          </a:p>
          <a:p>
            <a:pPr marL="0" indent="0">
              <a:buNone/>
            </a:pPr>
            <a:r>
              <a:rPr lang="en-US" sz="1500" dirty="0" err="1">
                <a:solidFill>
                  <a:schemeClr val="accent4">
                    <a:lumMod val="65000"/>
                    <a:lumOff val="35000"/>
                  </a:schemeClr>
                </a:solidFill>
              </a:rPr>
              <a:t>McGilvery</a:t>
            </a:r>
            <a:r>
              <a:rPr lang="en-US" sz="1500" dirty="0">
                <a:solidFill>
                  <a:schemeClr val="accent4">
                    <a:lumMod val="65000"/>
                    <a:lumOff val="35000"/>
                  </a:schemeClr>
                </a:solidFill>
              </a:rPr>
              <a:t>, Sharon PhD and </a:t>
            </a:r>
            <a:r>
              <a:rPr lang="en-US" sz="1500" dirty="0" err="1">
                <a:solidFill>
                  <a:schemeClr val="accent4">
                    <a:lumMod val="65000"/>
                    <a:lumOff val="35000"/>
                  </a:schemeClr>
                </a:solidFill>
              </a:rPr>
              <a:t>Sweetland</a:t>
            </a:r>
            <a:r>
              <a:rPr lang="en-US" sz="1500" dirty="0">
                <a:solidFill>
                  <a:schemeClr val="accent4">
                    <a:lumMod val="65000"/>
                    <a:lumOff val="35000"/>
                  </a:schemeClr>
                </a:solidFill>
              </a:rPr>
              <a:t>, Darlene, PhD. Intellectual Disability and Mental Health: A Training Manual in Dual Diagnosis, 2011.</a:t>
            </a:r>
          </a:p>
          <a:p>
            <a:pPr marL="0" indent="0">
              <a:buNone/>
            </a:pPr>
            <a:endParaRPr lang="en-US" sz="1500" dirty="0">
              <a:solidFill>
                <a:schemeClr val="accent4">
                  <a:lumMod val="65000"/>
                  <a:lumOff val="35000"/>
                </a:schemeClr>
              </a:solidFill>
            </a:endParaRPr>
          </a:p>
          <a:p>
            <a:pPr marL="0" indent="0">
              <a:buNone/>
            </a:pPr>
            <a:r>
              <a:rPr lang="en-US" sz="1500" dirty="0" err="1"/>
              <a:t>Paclawskyj</a:t>
            </a:r>
            <a:r>
              <a:rPr lang="en-US" sz="1500" dirty="0"/>
              <a:t>, T. &amp; </a:t>
            </a:r>
            <a:r>
              <a:rPr lang="en-US" sz="1500" dirty="0" err="1"/>
              <a:t>Yoo</a:t>
            </a:r>
            <a:r>
              <a:rPr lang="en-US" sz="1500" dirty="0"/>
              <a:t>, J. H. Mood, anxiety, and psychotic disorders in persons with developmental disabilities: Approaches to behavioral treatment. The NADD Press, 2004.</a:t>
            </a:r>
            <a:endParaRPr lang="en-US" sz="1500" dirty="0">
              <a:solidFill>
                <a:schemeClr val="accent4">
                  <a:lumMod val="65000"/>
                  <a:lumOff val="35000"/>
                </a:schemeClr>
              </a:solidFill>
            </a:endParaRPr>
          </a:p>
          <a:p>
            <a:pPr marL="0" indent="0">
              <a:buNone/>
            </a:pPr>
            <a:endParaRPr lang="en-US" sz="1500" dirty="0">
              <a:solidFill>
                <a:schemeClr val="accent4">
                  <a:lumMod val="65000"/>
                  <a:lumOff val="35000"/>
                </a:schemeClr>
              </a:solidFill>
            </a:endParaRPr>
          </a:p>
          <a:p>
            <a:pPr marL="0" indent="0">
              <a:buNone/>
            </a:pPr>
            <a:r>
              <a:rPr lang="en-US" sz="1500" dirty="0">
                <a:solidFill>
                  <a:schemeClr val="accent4">
                    <a:lumMod val="65000"/>
                    <a:lumOff val="35000"/>
                  </a:schemeClr>
                </a:solidFill>
              </a:rPr>
              <a:t>National Association for Dual Diagnosis (NADD). </a:t>
            </a:r>
            <a:r>
              <a:rPr lang="en-US" sz="1500" dirty="0">
                <a:solidFill>
                  <a:schemeClr val="accent4">
                    <a:lumMod val="65000"/>
                    <a:lumOff val="35000"/>
                  </a:schemeClr>
                </a:solidFill>
                <a:hlinkClick r:id="rId3"/>
              </a:rPr>
              <a:t>www.thenadd.org</a:t>
            </a:r>
            <a:r>
              <a:rPr lang="en-US" sz="1500" dirty="0">
                <a:solidFill>
                  <a:schemeClr val="accent4">
                    <a:lumMod val="65000"/>
                    <a:lumOff val="35000"/>
                  </a:schemeClr>
                </a:solidFill>
              </a:rPr>
              <a:t> </a:t>
            </a:r>
          </a:p>
          <a:p>
            <a:pPr marL="0" indent="0">
              <a:buNone/>
            </a:pPr>
            <a:endParaRPr lang="en-US" sz="1500" dirty="0"/>
          </a:p>
          <a:p>
            <a:pPr marL="0" indent="0">
              <a:buNone/>
            </a:pPr>
            <a:r>
              <a:rPr lang="en-US" sz="1500" dirty="0"/>
              <a:t>Health Care Access Research and Developmental Disabilities</a:t>
            </a:r>
          </a:p>
          <a:p>
            <a:pPr marL="0" indent="0">
              <a:buNone/>
            </a:pPr>
            <a:endParaRPr lang="en-US" sz="1600" dirty="0"/>
          </a:p>
        </p:txBody>
      </p:sp>
    </p:spTree>
    <p:extLst>
      <p:ext uri="{BB962C8B-B14F-4D97-AF65-F5344CB8AC3E}">
        <p14:creationId xmlns:p14="http://schemas.microsoft.com/office/powerpoint/2010/main" val="2806128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ECD5B0-7112-9E4C-B998-CA2C03C93C47}"/>
              </a:ext>
            </a:extLst>
          </p:cNvPr>
          <p:cNvSpPr>
            <a:spLocks noGrp="1"/>
          </p:cNvSpPr>
          <p:nvPr>
            <p:ph type="title"/>
          </p:nvPr>
        </p:nvSpPr>
        <p:spPr/>
        <p:txBody>
          <a:bodyPr/>
          <a:lstStyle/>
          <a:p>
            <a:r>
              <a:rPr lang="en-US" dirty="0"/>
              <a:t>Funding Acknowledgment &amp; Disclaimer</a:t>
            </a:r>
          </a:p>
        </p:txBody>
      </p:sp>
      <p:sp>
        <p:nvSpPr>
          <p:cNvPr id="3" name="Content Placeholder 2">
            <a:extLst>
              <a:ext uri="{FF2B5EF4-FFF2-40B4-BE49-F238E27FC236}">
                <a16:creationId xmlns:a16="http://schemas.microsoft.com/office/drawing/2014/main" id="{0A273C16-00D4-5E45-894E-A2447914CBF2}"/>
              </a:ext>
            </a:extLst>
          </p:cNvPr>
          <p:cNvSpPr>
            <a:spLocks noGrp="1"/>
          </p:cNvSpPr>
          <p:nvPr>
            <p:ph idx="1"/>
          </p:nvPr>
        </p:nvSpPr>
        <p:spPr/>
        <p:txBody>
          <a:bodyPr/>
          <a:lstStyle/>
          <a:p>
            <a:pPr marL="0" indent="0">
              <a:buNone/>
            </a:pPr>
            <a:r>
              <a:rPr lang="en-US" sz="2000" dirty="0"/>
              <a:t>This work is supported with a grant funded by the New Jersey Council on Developmental Disabilities, in part by grant number 2001NJSCDD-02, from the U.S. Administration for Community Living, Department of Health and Human Services, Washington, D.C. 20201. Grantees undertaking projects with government sponsorship are encouraged to express freely their findings and conclusions. Points of view or opinions do not, therefore, necessarily represent official ACL policy.</a:t>
            </a:r>
          </a:p>
          <a:p>
            <a:endParaRPr lang="en-US" dirty="0"/>
          </a:p>
        </p:txBody>
      </p:sp>
    </p:spTree>
    <p:extLst>
      <p:ext uri="{BB962C8B-B14F-4D97-AF65-F5344CB8AC3E}">
        <p14:creationId xmlns:p14="http://schemas.microsoft.com/office/powerpoint/2010/main" val="17675262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5257800"/>
            <a:ext cx="1070811" cy="1070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1146" y="4931229"/>
            <a:ext cx="1572127" cy="1375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2319" y="1426029"/>
            <a:ext cx="2288665" cy="1685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3429000"/>
            <a:ext cx="3124200" cy="1162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Content Placeholder 4"/>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6096000" y="1387249"/>
            <a:ext cx="2114550" cy="1648350"/>
          </a:xfrm>
        </p:spPr>
      </p:pic>
      <p:sp>
        <p:nvSpPr>
          <p:cNvPr id="2" name="Slide Number Placeholder 1"/>
          <p:cNvSpPr>
            <a:spLocks noGrp="1"/>
          </p:cNvSpPr>
          <p:nvPr>
            <p:ph type="sldNum" sz="quarter" idx="10"/>
          </p:nvPr>
        </p:nvSpPr>
        <p:spPr/>
        <p:txBody>
          <a:bodyPr/>
          <a:lstStyle/>
          <a:p>
            <a:fld id="{224D14B5-4A2C-4C8C-8284-DF687BB774C4}" type="slidenum">
              <a:rPr lang="en-US" smtClean="0"/>
              <a:pPr/>
              <a:t>3</a:t>
            </a:fld>
            <a:endParaRPr lang="en-US"/>
          </a:p>
        </p:txBody>
      </p:sp>
      <p:pic>
        <p:nvPicPr>
          <p:cNvPr id="3081" name="Picture 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64145" y="3260615"/>
            <a:ext cx="1146127" cy="14628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84" name="Picture 12" descr="Image result for communication skills clipar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477000" y="3429000"/>
            <a:ext cx="2097054" cy="93618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200" y="685800"/>
            <a:ext cx="9067800" cy="430887"/>
          </a:xfrm>
          <a:prstGeom prst="rect">
            <a:avLst/>
          </a:prstGeom>
          <a:noFill/>
        </p:spPr>
        <p:txBody>
          <a:bodyPr wrap="square" rtlCol="0">
            <a:spAutoFit/>
          </a:bodyPr>
          <a:lstStyle/>
          <a:p>
            <a:r>
              <a:rPr lang="en-US" sz="2200" dirty="0">
                <a:latin typeface="+mj-lt"/>
              </a:rPr>
              <a:t>What does it mean to have an Intellectual or Developmental Disability?</a:t>
            </a:r>
          </a:p>
        </p:txBody>
      </p:sp>
      <p:pic>
        <p:nvPicPr>
          <p:cNvPr id="1026" name="Picture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335272" y="1368134"/>
            <a:ext cx="1767279" cy="1743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581400" y="4734475"/>
            <a:ext cx="1712788" cy="16900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689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Identifying someone with IDD </a:t>
            </a:r>
          </a:p>
        </p:txBody>
      </p:sp>
      <p:sp>
        <p:nvSpPr>
          <p:cNvPr id="3" name="Content Placeholder 2"/>
          <p:cNvSpPr>
            <a:spLocks noGrp="1"/>
          </p:cNvSpPr>
          <p:nvPr>
            <p:ph idx="1"/>
          </p:nvPr>
        </p:nvSpPr>
        <p:spPr>
          <a:xfrm>
            <a:off x="494805" y="1397846"/>
            <a:ext cx="8229600" cy="4533900"/>
          </a:xfrm>
        </p:spPr>
        <p:txBody>
          <a:bodyPr/>
          <a:lstStyle/>
          <a:p>
            <a:pPr>
              <a:buFont typeface="Wingdings" panose="05000000000000000000" pitchFamily="2" charset="2"/>
              <a:buChar char="q"/>
            </a:pPr>
            <a:r>
              <a:rPr lang="en-US" dirty="0"/>
              <a:t>Slow response time</a:t>
            </a:r>
          </a:p>
          <a:p>
            <a:pPr>
              <a:buFont typeface="Wingdings" panose="05000000000000000000" pitchFamily="2" charset="2"/>
              <a:buChar char="q"/>
            </a:pPr>
            <a:r>
              <a:rPr lang="en-US" dirty="0"/>
              <a:t>Limited vocabulary</a:t>
            </a:r>
          </a:p>
          <a:p>
            <a:pPr>
              <a:buFont typeface="Wingdings" panose="05000000000000000000" pitchFamily="2" charset="2"/>
              <a:buChar char="q"/>
            </a:pPr>
            <a:r>
              <a:rPr lang="en-US" dirty="0"/>
              <a:t>Socially inappropriate</a:t>
            </a:r>
          </a:p>
          <a:p>
            <a:pPr>
              <a:buFont typeface="Wingdings" panose="05000000000000000000" pitchFamily="2" charset="2"/>
              <a:buChar char="q"/>
            </a:pPr>
            <a:r>
              <a:rPr lang="en-US" dirty="0"/>
              <a:t>Difficulty filling out forms/paperwork</a:t>
            </a:r>
          </a:p>
          <a:p>
            <a:pPr>
              <a:buFont typeface="Wingdings" panose="05000000000000000000" pitchFamily="2" charset="2"/>
              <a:buChar char="q"/>
            </a:pPr>
            <a:r>
              <a:rPr lang="en-US" dirty="0"/>
              <a:t>Repeat visits for same issue(s)</a:t>
            </a:r>
          </a:p>
          <a:p>
            <a:pPr>
              <a:buFont typeface="Wingdings" panose="05000000000000000000" pitchFamily="2" charset="2"/>
              <a:buChar char="q"/>
            </a:pPr>
            <a:r>
              <a:rPr lang="en-US" dirty="0"/>
              <a:t>Overly intimated or triggered by uniform, badge, equipment</a:t>
            </a:r>
          </a:p>
          <a:p>
            <a:pPr>
              <a:buFont typeface="Wingdings" panose="05000000000000000000" pitchFamily="2" charset="2"/>
              <a:buChar char="q"/>
            </a:pPr>
            <a:r>
              <a:rPr lang="en-US" dirty="0"/>
              <a:t>Difficulty following instructions</a:t>
            </a:r>
          </a:p>
          <a:p>
            <a:pPr>
              <a:buFont typeface="Wingdings" panose="05000000000000000000" pitchFamily="2" charset="2"/>
              <a:buChar char="q"/>
            </a:pPr>
            <a:r>
              <a:rPr lang="en-US" dirty="0"/>
              <a:t>Difficulty with basic math, telling time</a:t>
            </a:r>
          </a:p>
          <a:p>
            <a:pPr>
              <a:buFont typeface="Wingdings" panose="05000000000000000000" pitchFamily="2" charset="2"/>
              <a:buChar char="q"/>
            </a:pPr>
            <a:r>
              <a:rPr lang="en-US" dirty="0"/>
              <a:t>Chronic social or legal troubles</a:t>
            </a:r>
          </a:p>
          <a:p>
            <a:pPr>
              <a:buFont typeface="Wingdings" panose="05000000000000000000" pitchFamily="2" charset="2"/>
              <a:buChar char="q"/>
            </a:pPr>
            <a:r>
              <a:rPr lang="en-US" dirty="0"/>
              <a:t>Concrete/literal thinking</a:t>
            </a:r>
          </a:p>
          <a:p>
            <a:pPr>
              <a:buFont typeface="Wingdings" panose="05000000000000000000" pitchFamily="2" charset="2"/>
              <a:buChar char="q"/>
            </a:pPr>
            <a:r>
              <a:rPr lang="en-US" dirty="0"/>
              <a:t>Difficulty rephrasing information</a:t>
            </a:r>
          </a:p>
          <a:p>
            <a:pPr>
              <a:buFont typeface="Wingdings" panose="05000000000000000000" pitchFamily="2" charset="2"/>
              <a:buChar char="q"/>
            </a:pPr>
            <a:r>
              <a:rPr lang="en-US" dirty="0"/>
              <a:t>Gaps in daytime activity</a:t>
            </a:r>
          </a:p>
          <a:p>
            <a:pPr marL="0" indent="0">
              <a:buNone/>
            </a:pPr>
            <a:endParaRPr lang="en-US" dirty="0"/>
          </a:p>
        </p:txBody>
      </p:sp>
    </p:spTree>
    <p:extLst>
      <p:ext uri="{BB962C8B-B14F-4D97-AF65-F5344CB8AC3E}">
        <p14:creationId xmlns:p14="http://schemas.microsoft.com/office/powerpoint/2010/main" val="3042159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Challenges in Clinical settings</a:t>
            </a:r>
          </a:p>
        </p:txBody>
      </p:sp>
      <p:sp>
        <p:nvSpPr>
          <p:cNvPr id="3" name="Content Placeholder 2"/>
          <p:cNvSpPr>
            <a:spLocks noGrp="1"/>
          </p:cNvSpPr>
          <p:nvPr>
            <p:ph idx="1"/>
          </p:nvPr>
        </p:nvSpPr>
        <p:spPr>
          <a:xfrm>
            <a:off x="457200" y="1447800"/>
            <a:ext cx="8106697" cy="4500716"/>
          </a:xfrm>
        </p:spPr>
        <p:txBody>
          <a:bodyPr/>
          <a:lstStyle/>
          <a:p>
            <a:r>
              <a:rPr lang="en-US" sz="2000" dirty="0"/>
              <a:t>Language &amp; communication </a:t>
            </a:r>
          </a:p>
          <a:p>
            <a:r>
              <a:rPr lang="en-US" sz="2000" dirty="0"/>
              <a:t>articulating symptoms and medical history  </a:t>
            </a:r>
          </a:p>
          <a:p>
            <a:r>
              <a:rPr lang="en-US" sz="2000" dirty="0"/>
              <a:t>Complex diagnostic profile and medications/side effects </a:t>
            </a:r>
          </a:p>
          <a:p>
            <a:r>
              <a:rPr lang="en-US" sz="2000" dirty="0"/>
              <a:t>Lack social skills and familiarity navigating social situations </a:t>
            </a:r>
          </a:p>
          <a:p>
            <a:r>
              <a:rPr lang="en-US" sz="2000" dirty="0"/>
              <a:t>Sensitivity to sound, light, touch, smell, taste, crowds</a:t>
            </a:r>
          </a:p>
          <a:p>
            <a:r>
              <a:rPr lang="en-US" sz="2000" dirty="0"/>
              <a:t>Wait times, unfamiliar people and things. </a:t>
            </a:r>
          </a:p>
          <a:p>
            <a:r>
              <a:rPr lang="en-US" sz="2000" dirty="0"/>
              <a:t>Change in surroundings, routines, or caretakers </a:t>
            </a:r>
          </a:p>
          <a:p>
            <a:r>
              <a:rPr lang="en-US" sz="2000" dirty="0"/>
              <a:t>Likelihood of secondary psychiatric diagnosis (anxiety) </a:t>
            </a:r>
          </a:p>
          <a:p>
            <a:r>
              <a:rPr lang="en-US" sz="2000" dirty="0"/>
              <a:t>Trauma from previous experiences </a:t>
            </a:r>
          </a:p>
        </p:txBody>
      </p:sp>
      <p:pic>
        <p:nvPicPr>
          <p:cNvPr id="4" name="Picture 3"/>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86780" y="4583042"/>
            <a:ext cx="2085735" cy="1965242"/>
          </a:xfrm>
          <a:prstGeom prst="rect">
            <a:avLst/>
          </a:prstGeom>
          <a:noFill/>
          <a:ln>
            <a:noFill/>
          </a:ln>
        </p:spPr>
      </p:pic>
    </p:spTree>
    <p:extLst>
      <p:ext uri="{BB962C8B-B14F-4D97-AF65-F5344CB8AC3E}">
        <p14:creationId xmlns:p14="http://schemas.microsoft.com/office/powerpoint/2010/main" val="36665329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Barriers to treatment</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Vulnerable to stress</a:t>
            </a:r>
          </a:p>
          <a:p>
            <a:pPr>
              <a:buFont typeface="Wingdings" panose="05000000000000000000" pitchFamily="2" charset="2"/>
              <a:buChar char="q"/>
            </a:pPr>
            <a:r>
              <a:rPr lang="en-US" dirty="0"/>
              <a:t>Need to reduce stress – run away, provide false information, push away others </a:t>
            </a:r>
          </a:p>
          <a:p>
            <a:pPr>
              <a:buFont typeface="Wingdings" panose="05000000000000000000" pitchFamily="2" charset="2"/>
              <a:buChar char="q"/>
            </a:pPr>
            <a:r>
              <a:rPr lang="en-US" dirty="0"/>
              <a:t>Challenge with coping skills</a:t>
            </a:r>
          </a:p>
          <a:p>
            <a:pPr>
              <a:buFont typeface="Wingdings" panose="05000000000000000000" pitchFamily="2" charset="2"/>
              <a:buChar char="q"/>
            </a:pPr>
            <a:r>
              <a:rPr lang="en-US" dirty="0"/>
              <a:t>Not understanding or misunderstanding language </a:t>
            </a:r>
          </a:p>
          <a:p>
            <a:pPr>
              <a:buFont typeface="Wingdings" panose="05000000000000000000" pitchFamily="2" charset="2"/>
              <a:buChar char="q"/>
            </a:pPr>
            <a:r>
              <a:rPr lang="en-US" dirty="0"/>
              <a:t>Changing the subject</a:t>
            </a:r>
          </a:p>
          <a:p>
            <a:pPr>
              <a:buFont typeface="Wingdings" panose="05000000000000000000" pitchFamily="2" charset="2"/>
              <a:buChar char="q"/>
            </a:pPr>
            <a:r>
              <a:rPr lang="en-US" dirty="0"/>
              <a:t>motivation to please others </a:t>
            </a:r>
          </a:p>
          <a:p>
            <a:pPr>
              <a:buFont typeface="Wingdings" panose="05000000000000000000" pitchFamily="2" charset="2"/>
              <a:buChar char="q"/>
            </a:pPr>
            <a:r>
              <a:rPr lang="en-US" dirty="0"/>
              <a:t>Short attention span </a:t>
            </a:r>
          </a:p>
          <a:p>
            <a:pPr>
              <a:buFont typeface="Wingdings" panose="05000000000000000000" pitchFamily="2" charset="2"/>
              <a:buChar char="q"/>
            </a:pPr>
            <a:r>
              <a:rPr lang="en-US" dirty="0"/>
              <a:t>Incomplete medical or social history </a:t>
            </a:r>
          </a:p>
          <a:p>
            <a:endParaRPr lang="en-US" dirty="0"/>
          </a:p>
          <a:p>
            <a:endParaRPr lang="en-US" dirty="0"/>
          </a:p>
        </p:txBody>
      </p:sp>
    </p:spTree>
    <p:extLst>
      <p:ext uri="{BB962C8B-B14F-4D97-AF65-F5344CB8AC3E}">
        <p14:creationId xmlns:p14="http://schemas.microsoft.com/office/powerpoint/2010/main" val="980608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Signs of Mental Health Symptoms</a:t>
            </a:r>
          </a:p>
        </p:txBody>
      </p:sp>
      <p:sp>
        <p:nvSpPr>
          <p:cNvPr id="3" name="TextBox 2"/>
          <p:cNvSpPr txBox="1"/>
          <p:nvPr/>
        </p:nvSpPr>
        <p:spPr>
          <a:xfrm>
            <a:off x="152400" y="1524000"/>
            <a:ext cx="8839200" cy="4524315"/>
          </a:xfrm>
          <a:prstGeom prst="rect">
            <a:avLst/>
          </a:prstGeom>
          <a:noFill/>
        </p:spPr>
        <p:txBody>
          <a:bodyPr wrap="square" rtlCol="0">
            <a:spAutoFit/>
          </a:bodyPr>
          <a:lstStyle/>
          <a:p>
            <a:r>
              <a:rPr lang="en-US" dirty="0"/>
              <a:t>-shaking		-trembling	-rapid breathing		-clinging to people</a:t>
            </a:r>
          </a:p>
          <a:p>
            <a:endParaRPr lang="en-US" dirty="0"/>
          </a:p>
          <a:p>
            <a:r>
              <a:rPr lang="en-US" dirty="0"/>
              <a:t>-sweating	-moaning	-clenching fists		-perseveration</a:t>
            </a:r>
          </a:p>
          <a:p>
            <a:endParaRPr lang="en-US" dirty="0"/>
          </a:p>
          <a:p>
            <a:r>
              <a:rPr lang="en-US" dirty="0"/>
              <a:t>-pacing 		-biting self	-hand wringing		-cold, sweaty palms</a:t>
            </a:r>
          </a:p>
          <a:p>
            <a:endParaRPr lang="en-US" dirty="0"/>
          </a:p>
          <a:p>
            <a:r>
              <a:rPr lang="en-US" dirty="0"/>
              <a:t>-crying		-grimacing	-rapid heartbeat		-running away</a:t>
            </a:r>
          </a:p>
          <a:p>
            <a:endParaRPr lang="en-US" dirty="0"/>
          </a:p>
          <a:p>
            <a:r>
              <a:rPr lang="en-US" dirty="0"/>
              <a:t>-frowning	-tensed face	-loudly vocalizing		-pushing others away</a:t>
            </a:r>
          </a:p>
          <a:p>
            <a:endParaRPr lang="en-US" dirty="0"/>
          </a:p>
          <a:p>
            <a:r>
              <a:rPr lang="en-US" dirty="0"/>
              <a:t>-threatening	-loud humming	-yelling			-pulling hair 	</a:t>
            </a:r>
          </a:p>
          <a:p>
            <a:endParaRPr lang="en-US" dirty="0"/>
          </a:p>
          <a:p>
            <a:r>
              <a:rPr lang="en-US" dirty="0"/>
              <a:t>-hitting self	-covering eyes	-whining			-gastro distress</a:t>
            </a:r>
          </a:p>
          <a:p>
            <a:endParaRPr lang="en-US" dirty="0"/>
          </a:p>
          <a:p>
            <a:r>
              <a:rPr lang="en-US" dirty="0"/>
              <a:t>-hitting others 	-freezing		-hiding			-incoherent speech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2320" y="6237312"/>
            <a:ext cx="1358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82150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Factors that can Precipitate a Crisis</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960799464"/>
              </p:ext>
            </p:extLst>
          </p:nvPr>
        </p:nvGraphicFramePr>
        <p:xfrm>
          <a:off x="457200" y="1524000"/>
          <a:ext cx="82296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Oval 5"/>
          <p:cNvSpPr/>
          <p:nvPr/>
        </p:nvSpPr>
        <p:spPr>
          <a:xfrm>
            <a:off x="1600200" y="4876800"/>
            <a:ext cx="685800" cy="685800"/>
          </a:xfrm>
          <a:prstGeom prst="ellipse">
            <a:avLst/>
          </a:prstGeom>
          <a:blipFill>
            <a:blip r:embed="rId8" cstate="print">
              <a:extLst>
                <a:ext uri="{28A0092B-C50C-407E-A947-70E740481C1C}">
                  <a14:useLocalDpi xmlns:a14="http://schemas.microsoft.com/office/drawing/2010/main" val="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3" name="Rectangle 2"/>
          <p:cNvSpPr/>
          <p:nvPr/>
        </p:nvSpPr>
        <p:spPr>
          <a:xfrm>
            <a:off x="631708" y="6324600"/>
            <a:ext cx="2034275" cy="307777"/>
          </a:xfrm>
          <a:prstGeom prst="rect">
            <a:avLst/>
          </a:prstGeom>
        </p:spPr>
        <p:txBody>
          <a:bodyPr wrap="none">
            <a:spAutoFit/>
          </a:bodyPr>
          <a:lstStyle/>
          <a:p>
            <a:r>
              <a:rPr lang="en-US" sz="1400" dirty="0"/>
              <a:t>Fletcher, R. et al., 2015</a:t>
            </a:r>
          </a:p>
        </p:txBody>
      </p:sp>
    </p:spTree>
    <p:extLst>
      <p:ext uri="{BB962C8B-B14F-4D97-AF65-F5344CB8AC3E}">
        <p14:creationId xmlns:p14="http://schemas.microsoft.com/office/powerpoint/2010/main" val="10981192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Practice and Improved Practice </a:t>
            </a:r>
          </a:p>
        </p:txBody>
      </p:sp>
      <p:sp>
        <p:nvSpPr>
          <p:cNvPr id="3" name="Content Placeholder 2"/>
          <p:cNvSpPr>
            <a:spLocks noGrp="1"/>
          </p:cNvSpPr>
          <p:nvPr>
            <p:ph idx="1"/>
          </p:nvPr>
        </p:nvSpPr>
        <p:spPr/>
        <p:txBody>
          <a:bodyPr/>
          <a:lstStyle/>
          <a:p>
            <a:r>
              <a:rPr lang="en-US" dirty="0">
                <a:hlinkClick r:id="rId3"/>
              </a:rPr>
              <a:t>https://www.porticonetwork.ca/web/hcardd/resources/videos/healthcare-providers</a:t>
            </a:r>
            <a:r>
              <a:rPr lang="en-US" dirty="0"/>
              <a:t>  </a:t>
            </a:r>
          </a:p>
        </p:txBody>
      </p:sp>
    </p:spTree>
    <p:extLst>
      <p:ext uri="{BB962C8B-B14F-4D97-AF65-F5344CB8AC3E}">
        <p14:creationId xmlns:p14="http://schemas.microsoft.com/office/powerpoint/2010/main" val="1782718008"/>
      </p:ext>
    </p:extLst>
  </p:cSld>
  <p:clrMapOvr>
    <a:masterClrMapping/>
  </p:clrMapOvr>
</p:sld>
</file>

<file path=ppt/theme/theme1.xml><?xml version="1.0" encoding="utf-8"?>
<a:theme xmlns:a="http://schemas.openxmlformats.org/drawingml/2006/main" name="Rutgers Boggs Center Powerpoint Theme Templat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01017848">
  <a:themeElements>
    <a:clrScheme name="01017848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fontScheme name="01017848">
      <a:majorFont>
        <a:latin typeface="Garamond"/>
        <a:ea typeface=""/>
        <a:cs typeface=""/>
      </a:majorFont>
      <a:minorFont>
        <a:latin typeface="Garamon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30000"/>
          </a:spcBef>
          <a:spcAft>
            <a:spcPct val="0"/>
          </a:spcAft>
          <a:buClrTx/>
          <a:buSzTx/>
          <a:buFontTx/>
          <a:buNone/>
          <a:tabLst/>
          <a:defRPr kumimoji="1" lang="en-US" sz="1200" b="0" i="0" u="none" strike="noStrike" cap="none" normalizeH="0" baseline="0" smtClean="0">
            <a:ln>
              <a:noFill/>
            </a:ln>
            <a:solidFill>
              <a:schemeClr val="tx1"/>
            </a:solidFill>
            <a:effectLst/>
            <a:latin typeface="Arial" charset="0"/>
          </a:defRPr>
        </a:defPPr>
      </a:lstStyle>
    </a:lnDef>
  </a:objectDefaults>
  <a:extraClrSchemeLst>
    <a:extraClrScheme>
      <a:clrScheme name="01017848 1">
        <a:dk1>
          <a:srgbClr val="808080"/>
        </a:dk1>
        <a:lt1>
          <a:srgbClr val="F8F8F8"/>
        </a:lt1>
        <a:dk2>
          <a:srgbClr val="000000"/>
        </a:dk2>
        <a:lt2>
          <a:srgbClr val="FFFFFF"/>
        </a:lt2>
        <a:accent1>
          <a:srgbClr val="6699FF"/>
        </a:accent1>
        <a:accent2>
          <a:srgbClr val="9933FF"/>
        </a:accent2>
        <a:accent3>
          <a:srgbClr val="AAAAAA"/>
        </a:accent3>
        <a:accent4>
          <a:srgbClr val="D4D4D4"/>
        </a:accent4>
        <a:accent5>
          <a:srgbClr val="B8CAFF"/>
        </a:accent5>
        <a:accent6>
          <a:srgbClr val="8A2DE7"/>
        </a:accent6>
        <a:hlink>
          <a:srgbClr val="00FFFF"/>
        </a:hlink>
        <a:folHlink>
          <a:srgbClr val="0099CC"/>
        </a:folHlink>
      </a:clrScheme>
      <a:clrMap bg1="dk2" tx1="lt1" bg2="dk1" tx2="lt2" accent1="accent1" accent2="accent2" accent3="accent3" accent4="accent4" accent5="accent5" accent6="accent6" hlink="hlink" folHlink="folHlink"/>
    </a:extraClrScheme>
    <a:extraClrScheme>
      <a:clrScheme name="01017848 2">
        <a:dk1>
          <a:srgbClr val="000066"/>
        </a:dk1>
        <a:lt1>
          <a:srgbClr val="FFFFFF"/>
        </a:lt1>
        <a:dk2>
          <a:srgbClr val="3333FF"/>
        </a:dk2>
        <a:lt2>
          <a:srgbClr val="3399FF"/>
        </a:lt2>
        <a:accent1>
          <a:srgbClr val="66CCFF"/>
        </a:accent1>
        <a:accent2>
          <a:srgbClr val="FF66FF"/>
        </a:accent2>
        <a:accent3>
          <a:srgbClr val="FFFFFF"/>
        </a:accent3>
        <a:accent4>
          <a:srgbClr val="000056"/>
        </a:accent4>
        <a:accent5>
          <a:srgbClr val="B8E2FF"/>
        </a:accent5>
        <a:accent6>
          <a:srgbClr val="E75CE7"/>
        </a:accent6>
        <a:hlink>
          <a:srgbClr val="CC00CC"/>
        </a:hlink>
        <a:folHlink>
          <a:srgbClr val="CC99FF"/>
        </a:folHlink>
      </a:clrScheme>
      <a:clrMap bg1="lt1" tx1="dk1" bg2="lt2" tx2="dk2" accent1="accent1" accent2="accent2" accent3="accent3" accent4="accent4" accent5="accent5" accent6="accent6" hlink="hlink" folHlink="folHlink"/>
    </a:extraClrScheme>
    <a:extraClrScheme>
      <a:clrScheme name="01017848 3">
        <a:dk1>
          <a:srgbClr val="000000"/>
        </a:dk1>
        <a:lt1>
          <a:srgbClr val="FFFFFF"/>
        </a:lt1>
        <a:dk2>
          <a:srgbClr val="000000"/>
        </a:dk2>
        <a:lt2>
          <a:srgbClr val="808080"/>
        </a:lt2>
        <a:accent1>
          <a:srgbClr val="969696"/>
        </a:accent1>
        <a:accent2>
          <a:srgbClr val="DDDDDD"/>
        </a:accent2>
        <a:accent3>
          <a:srgbClr val="FFFFFF"/>
        </a:accent3>
        <a:accent4>
          <a:srgbClr val="000000"/>
        </a:accent4>
        <a:accent5>
          <a:srgbClr val="C9C9C9"/>
        </a:accent5>
        <a:accent6>
          <a:srgbClr val="C8C8C8"/>
        </a:accent6>
        <a:hlink>
          <a:srgbClr val="333333"/>
        </a:hlink>
        <a:folHlink>
          <a:srgbClr val="B2B2B2"/>
        </a:folHlink>
      </a:clrScheme>
      <a:clrMap bg1="lt1" tx1="dk1" bg2="lt2" tx2="dk2" accent1="accent1" accent2="accent2" accent3="accent3" accent4="accent4" accent5="accent5" accent6="accent6" hlink="hlink" folHlink="folHlink"/>
    </a:extraClrScheme>
    <a:extraClrScheme>
      <a:clrScheme name="01017848 4">
        <a:dk1>
          <a:srgbClr val="808080"/>
        </a:dk1>
        <a:lt1>
          <a:srgbClr val="F8F8F8"/>
        </a:lt1>
        <a:dk2>
          <a:srgbClr val="000000"/>
        </a:dk2>
        <a:lt2>
          <a:srgbClr val="FFFFFF"/>
        </a:lt2>
        <a:accent1>
          <a:srgbClr val="CC9900"/>
        </a:accent1>
        <a:accent2>
          <a:srgbClr val="996600"/>
        </a:accent2>
        <a:accent3>
          <a:srgbClr val="AAAAAA"/>
        </a:accent3>
        <a:accent4>
          <a:srgbClr val="D4D4D4"/>
        </a:accent4>
        <a:accent5>
          <a:srgbClr val="E2CAAA"/>
        </a:accent5>
        <a:accent6>
          <a:srgbClr val="8A5C00"/>
        </a:accent6>
        <a:hlink>
          <a:srgbClr val="CCCC00"/>
        </a:hlink>
        <a:folHlink>
          <a:srgbClr val="808000"/>
        </a:folHlink>
      </a:clrScheme>
      <a:clrMap bg1="dk2" tx1="lt1" bg2="dk1" tx2="lt2" accent1="accent1" accent2="accent2" accent3="accent3" accent4="accent4" accent5="accent5" accent6="accent6" hlink="hlink" folHlink="folHlink"/>
    </a:extraClrScheme>
    <a:extraClrScheme>
      <a:clrScheme name="01017848 5">
        <a:dk1>
          <a:srgbClr val="000000"/>
        </a:dk1>
        <a:lt1>
          <a:srgbClr val="FFFFFF"/>
        </a:lt1>
        <a:dk2>
          <a:srgbClr val="000000"/>
        </a:dk2>
        <a:lt2>
          <a:srgbClr val="996633"/>
        </a:lt2>
        <a:accent1>
          <a:srgbClr val="CC9900"/>
        </a:accent1>
        <a:accent2>
          <a:srgbClr val="FFECB7"/>
        </a:accent2>
        <a:accent3>
          <a:srgbClr val="FFFFFF"/>
        </a:accent3>
        <a:accent4>
          <a:srgbClr val="000000"/>
        </a:accent4>
        <a:accent5>
          <a:srgbClr val="E2CAAA"/>
        </a:accent5>
        <a:accent6>
          <a:srgbClr val="E7D6A6"/>
        </a:accent6>
        <a:hlink>
          <a:srgbClr val="996633"/>
        </a:hlink>
        <a:folHlink>
          <a:srgbClr val="FF9900"/>
        </a:folHlink>
      </a:clrScheme>
      <a:clrMap bg1="lt1" tx1="dk1" bg2="lt2" tx2="dk2" accent1="accent1" accent2="accent2" accent3="accent3" accent4="accent4" accent5="accent5" accent6="accent6" hlink="hlink" folHlink="folHlink"/>
    </a:extraClrScheme>
    <a:extraClrScheme>
      <a:clrScheme name="01017848 6">
        <a:dk1>
          <a:srgbClr val="000000"/>
        </a:dk1>
        <a:lt1>
          <a:srgbClr val="FFFFFF"/>
        </a:lt1>
        <a:dk2>
          <a:srgbClr val="000000"/>
        </a:dk2>
        <a:lt2>
          <a:srgbClr val="996633"/>
        </a:lt2>
        <a:accent1>
          <a:srgbClr val="CC9900"/>
        </a:accent1>
        <a:accent2>
          <a:srgbClr val="FFE28F"/>
        </a:accent2>
        <a:accent3>
          <a:srgbClr val="FFFFFF"/>
        </a:accent3>
        <a:accent4>
          <a:srgbClr val="000000"/>
        </a:accent4>
        <a:accent5>
          <a:srgbClr val="E2CAAA"/>
        </a:accent5>
        <a:accent6>
          <a:srgbClr val="E7CD81"/>
        </a:accent6>
        <a:hlink>
          <a:srgbClr val="996633"/>
        </a:hlink>
        <a:folHlink>
          <a:srgbClr val="FF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Rutgers Boggs Center Powerpoint Theme Template">
  <a:themeElements>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U_Template_Verdana_G">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U_Template_Verdana_G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U_Template_Verdana_G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U_Template_Verdana_G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U_Template_Verdana_G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U_Template_Verdana_G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U_Template_Verdana_G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U_Template_Verdana_G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U_Template_Verdana_G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U_Template_Verdana_G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U_Template_Verdana_G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U_Template_Verdana_G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U_Template_Verdana_G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utgers seal PPT template with BC UCEDD-LEND" id="{187E1435-D389-2E42-B043-52BC739D2897}" vid="{0E206C9C-A11C-E04F-822C-CCE9D0B19FC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PBS Basic - Day 1 with trainers notes - picture version</Template>
  <TotalTime>4885</TotalTime>
  <Words>3456</Words>
  <Application>Microsoft Macintosh PowerPoint</Application>
  <PresentationFormat>On-screen Show (4:3)</PresentationFormat>
  <Paragraphs>263</Paragraphs>
  <Slides>21</Slides>
  <Notes>20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21</vt:i4>
      </vt:variant>
    </vt:vector>
  </HeadingPairs>
  <TitlesOfParts>
    <vt:vector size="31" baseType="lpstr">
      <vt:lpstr>Arial</vt:lpstr>
      <vt:lpstr>Arial Narrow</vt:lpstr>
      <vt:lpstr>Arial Rounded MT Bold</vt:lpstr>
      <vt:lpstr>Calibri</vt:lpstr>
      <vt:lpstr>Garamond</vt:lpstr>
      <vt:lpstr>Times New Roman</vt:lpstr>
      <vt:lpstr>Wingdings</vt:lpstr>
      <vt:lpstr>Rutgers Boggs Center Powerpoint Theme Template</vt:lpstr>
      <vt:lpstr>01017848</vt:lpstr>
      <vt:lpstr>1_Rutgers Boggs Center Powerpoint Theme Template</vt:lpstr>
      <vt:lpstr> Supporting Patients with IDD: Understanding Challenging Behavior and Sensory Needs in a Clinical Setting  </vt:lpstr>
      <vt:lpstr>Session Objectives</vt:lpstr>
      <vt:lpstr>PowerPoint Presentation</vt:lpstr>
      <vt:lpstr>Identifying someone with IDD </vt:lpstr>
      <vt:lpstr>Challenges in Clinical settings</vt:lpstr>
      <vt:lpstr>Barriers to treatment</vt:lpstr>
      <vt:lpstr>Signs of Mental Health Symptoms</vt:lpstr>
      <vt:lpstr>Factors that can Precipitate a Crisis</vt:lpstr>
      <vt:lpstr>Common Practice and Improved Practice </vt:lpstr>
      <vt:lpstr>PowerPoint Presentation</vt:lpstr>
      <vt:lpstr>Preparing the environment </vt:lpstr>
      <vt:lpstr>Reducing Risk</vt:lpstr>
      <vt:lpstr>Safety Tips </vt:lpstr>
      <vt:lpstr>PowerPoint Presentation</vt:lpstr>
      <vt:lpstr>Strategies for positive encounter</vt:lpstr>
      <vt:lpstr>Communication Strategies </vt:lpstr>
      <vt:lpstr>Verbal techniques to help individuals feel acknowledged and supported </vt:lpstr>
      <vt:lpstr> Validation</vt:lpstr>
      <vt:lpstr>Follow up Opportunities   </vt:lpstr>
      <vt:lpstr>References</vt:lpstr>
      <vt:lpstr>Funding Acknowledgment &amp; Disclaimer</vt:lpstr>
    </vt:vector>
  </TitlesOfParts>
  <Company>U.M.D.N.J.</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DellImage 20080831</dc:creator>
  <cp:lastModifiedBy>Microsoft Office User</cp:lastModifiedBy>
  <cp:revision>328</cp:revision>
  <cp:lastPrinted>2019-03-25T20:41:38Z</cp:lastPrinted>
  <dcterms:created xsi:type="dcterms:W3CDTF">2014-02-27T19:31:35Z</dcterms:created>
  <dcterms:modified xsi:type="dcterms:W3CDTF">2020-05-19T10:06:01Z</dcterms:modified>
</cp:coreProperties>
</file>