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93" r:id="rId37"/>
  </p:sldIdLst>
  <p:sldSz cx="6858000" cy="5143500"/>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302" userDrawn="1">
          <p15:clr>
            <a:srgbClr val="A4A3A4"/>
          </p15:clr>
        </p15:guide>
        <p15:guide id="2" pos="195" userDrawn="1">
          <p15:clr>
            <a:srgbClr val="A4A3A4"/>
          </p15:clr>
        </p15:guide>
        <p15:guide id="3" pos="4125" userDrawn="1">
          <p15:clr>
            <a:srgbClr val="9AA0A6"/>
          </p15:clr>
        </p15:guide>
        <p15:guide id="4" orient="horz" pos="3055" userDrawn="1">
          <p15:clr>
            <a:srgbClr val="9AA0A6"/>
          </p15:clr>
        </p15:guide>
        <p15:guide id="5" pos="2160" userDrawn="1">
          <p15:clr>
            <a:srgbClr val="9AA0A6"/>
          </p15:clr>
        </p15:guide>
        <p15:guide id="6" orient="horz" pos="864" userDrawn="1">
          <p15:clr>
            <a:srgbClr val="9AA0A6"/>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EnyM4X2cG+vExMrSU7reHcwc0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7" autoAdjust="0"/>
  </p:normalViewPr>
  <p:slideViewPr>
    <p:cSldViewPr snapToGrid="0">
      <p:cViewPr varScale="1">
        <p:scale>
          <a:sx n="125" d="100"/>
          <a:sy n="125" d="100"/>
        </p:scale>
        <p:origin x="1608" y="176"/>
      </p:cViewPr>
      <p:guideLst>
        <p:guide orient="horz" pos="302"/>
        <p:guide pos="195"/>
        <p:guide pos="4125"/>
        <p:guide orient="horz" pos="3055"/>
        <p:guide pos="2160"/>
        <p:guide orient="horz" pos="864"/>
      </p:guideLst>
    </p:cSldViewPr>
  </p:slideViewPr>
  <p:outlineViewPr>
    <p:cViewPr>
      <p:scale>
        <a:sx n="33" d="100"/>
        <a:sy n="33" d="100"/>
      </p:scale>
      <p:origin x="0" y="-3053"/>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91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07A0F87-EA45-43CD-A26A-0BD1B1B0CFF2}" type="datetimeFigureOut">
              <a:rPr lang="en-US" smtClean="0"/>
              <a:t>5/19/20</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17DE561-1A56-48DF-BE99-A90F404CD203}" type="slidenum">
              <a:rPr lang="en-US" smtClean="0"/>
              <a:t>‹#›</a:t>
            </a:fld>
            <a:endParaRPr lang="en-US" dirty="0"/>
          </a:p>
        </p:txBody>
      </p:sp>
    </p:spTree>
    <p:extLst>
      <p:ext uri="{BB962C8B-B14F-4D97-AF65-F5344CB8AC3E}">
        <p14:creationId xmlns:p14="http://schemas.microsoft.com/office/powerpoint/2010/main" val="416895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14594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74" name="Google Shape;74;p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736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Using technology – Dexcom for continuous glucose monitoring</a:t>
            </a:r>
            <a:endParaRPr dirty="0"/>
          </a:p>
          <a:p>
            <a:pPr marL="0" lvl="0" indent="0" algn="l" rtl="0">
              <a:lnSpc>
                <a:spcPct val="100000"/>
              </a:lnSpc>
              <a:spcBef>
                <a:spcPts val="0"/>
              </a:spcBef>
              <a:spcAft>
                <a:spcPts val="0"/>
              </a:spcAft>
              <a:buSzPts val="1100"/>
              <a:buNone/>
            </a:pPr>
            <a:r>
              <a:rPr lang="en"/>
              <a:t>Education for patient and family</a:t>
            </a:r>
            <a:endParaRPr dirty="0"/>
          </a:p>
          <a:p>
            <a:pPr marL="0" lvl="0" indent="0" algn="l" rtl="0">
              <a:lnSpc>
                <a:spcPct val="100000"/>
              </a:lnSpc>
              <a:spcBef>
                <a:spcPts val="0"/>
              </a:spcBef>
              <a:spcAft>
                <a:spcPts val="0"/>
              </a:spcAft>
              <a:buSzPts val="1100"/>
              <a:buNone/>
            </a:pPr>
            <a:r>
              <a:rPr lang="en"/>
              <a:t>Ongoing relationship with primary care physician</a:t>
            </a:r>
            <a:endParaRPr dirty="0"/>
          </a:p>
          <a:p>
            <a:pPr marL="0" lvl="0" indent="0" algn="l" rtl="0">
              <a:lnSpc>
                <a:spcPct val="100000"/>
              </a:lnSpc>
              <a:spcBef>
                <a:spcPts val="0"/>
              </a:spcBef>
              <a:spcAft>
                <a:spcPts val="0"/>
              </a:spcAft>
              <a:buSzPts val="1100"/>
              <a:buNone/>
            </a:pPr>
            <a:endParaRPr dirty="0"/>
          </a:p>
        </p:txBody>
      </p:sp>
      <p:sp>
        <p:nvSpPr>
          <p:cNvPr id="135" name="Google Shape;135;p10: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545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dirty="0">
              <a:solidFill>
                <a:srgbClr val="000000"/>
              </a:solidFill>
              <a:latin typeface="Arial"/>
              <a:ea typeface="Arial"/>
              <a:cs typeface="Arial"/>
              <a:sym typeface="Arial"/>
            </a:endParaRPr>
          </a:p>
        </p:txBody>
      </p:sp>
      <p:sp>
        <p:nvSpPr>
          <p:cNvPr id="141" name="Google Shape;141;p1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42" name="Google Shape;142;p11:notes"/>
          <p:cNvSpPr txBox="1">
            <a:spLocks noGrp="1"/>
          </p:cNvSpPr>
          <p:nvPr>
            <p:ph type="body" idx="1"/>
          </p:nvPr>
        </p:nvSpPr>
        <p:spPr>
          <a:xfrm>
            <a:off x="685800" y="4473892"/>
            <a:ext cx="5486400" cy="366045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t>Healthy People 2010: Chapter 6	www.healthy people.gov</a:t>
            </a:r>
            <a:endParaRPr dirty="0"/>
          </a:p>
          <a:p>
            <a:pPr marL="0" lvl="0" indent="0" algn="l" rtl="0">
              <a:lnSpc>
                <a:spcPct val="100000"/>
              </a:lnSpc>
              <a:spcBef>
                <a:spcPts val="0"/>
              </a:spcBef>
              <a:spcAft>
                <a:spcPts val="0"/>
              </a:spcAft>
              <a:buSzPts val="1100"/>
              <a:buNone/>
            </a:pPr>
            <a:r>
              <a:rPr lang="en" dirty="0"/>
              <a:t>Health Disparities Conference		www.surgeongeneral.gov/topics/mental retardation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Barriers for physically impaired: May require assistance to gain positioning for exam, May have communication difficulties</a:t>
            </a:r>
            <a:endParaRPr dirty="0"/>
          </a:p>
          <a:p>
            <a:pPr marL="0" lvl="0" indent="0" algn="l" rtl="0">
              <a:lnSpc>
                <a:spcPct val="100000"/>
              </a:lnSpc>
              <a:spcBef>
                <a:spcPts val="0"/>
              </a:spcBef>
              <a:spcAft>
                <a:spcPts val="0"/>
              </a:spcAft>
              <a:buSzPts val="1100"/>
              <a:buNone/>
            </a:pPr>
            <a:r>
              <a:rPr lang="en" dirty="0"/>
              <a:t>Appearance may give misperception of abilities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Providers: No specific training, negative attitudes, lack of support staff, lack of time, condescending attitude due to lack of information about disability, communication problems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Being able to make an informed choice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Barriers compounded by poverty and racial/ethnic disparities</a:t>
            </a:r>
            <a:endParaRPr dirty="0"/>
          </a:p>
        </p:txBody>
      </p:sp>
    </p:spTree>
    <p:extLst>
      <p:ext uri="{BB962C8B-B14F-4D97-AF65-F5344CB8AC3E}">
        <p14:creationId xmlns:p14="http://schemas.microsoft.com/office/powerpoint/2010/main" val="48715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Need for a tertiary resource to provide expert consultation and back up</a:t>
            </a:r>
            <a:endParaRPr dirty="0"/>
          </a:p>
          <a:p>
            <a:pPr marL="457200" lvl="0" indent="-298450" algn="l" rtl="0">
              <a:lnSpc>
                <a:spcPct val="100000"/>
              </a:lnSpc>
              <a:spcBef>
                <a:spcPts val="0"/>
              </a:spcBef>
              <a:spcAft>
                <a:spcPts val="0"/>
              </a:spcAft>
              <a:buSzPts val="1100"/>
              <a:buChar char="●"/>
            </a:pPr>
            <a:r>
              <a:rPr lang="en"/>
              <a:t>Grand Rounds format</a:t>
            </a:r>
            <a:endParaRPr dirty="0"/>
          </a:p>
          <a:p>
            <a:pPr marL="457200" lvl="0" indent="-298450" algn="l" rtl="0">
              <a:lnSpc>
                <a:spcPct val="100000"/>
              </a:lnSpc>
              <a:spcBef>
                <a:spcPts val="0"/>
              </a:spcBef>
              <a:spcAft>
                <a:spcPts val="0"/>
              </a:spcAft>
              <a:buSzPts val="1100"/>
              <a:buChar char="●"/>
            </a:pPr>
            <a:r>
              <a:rPr lang="en"/>
              <a:t>Expand psychiatric and behavioral resources</a:t>
            </a:r>
            <a:endParaRPr dirty="0"/>
          </a:p>
          <a:p>
            <a:pPr marL="457200" lvl="0" indent="-298450" algn="l" rtl="0">
              <a:lnSpc>
                <a:spcPct val="100000"/>
              </a:lnSpc>
              <a:spcBef>
                <a:spcPts val="0"/>
              </a:spcBef>
              <a:spcAft>
                <a:spcPts val="0"/>
              </a:spcAft>
              <a:buSzPts val="1100"/>
              <a:buChar char="●"/>
            </a:pPr>
            <a:r>
              <a:rPr lang="en"/>
              <a:t>Establish an expert medical resource to provide consultation</a:t>
            </a:r>
            <a:endParaRPr dirty="0"/>
          </a:p>
          <a:p>
            <a:pPr marL="457200" lvl="0" indent="-298450" algn="l" rtl="0">
              <a:lnSpc>
                <a:spcPct val="100000"/>
              </a:lnSpc>
              <a:spcBef>
                <a:spcPts val="0"/>
              </a:spcBef>
              <a:spcAft>
                <a:spcPts val="0"/>
              </a:spcAft>
              <a:buSzPts val="1100"/>
              <a:buChar char="●"/>
            </a:pPr>
            <a:r>
              <a:rPr lang="en"/>
              <a:t>Enhance care coordination to link patients with community services and supports</a:t>
            </a:r>
            <a:endParaRPr dirty="0"/>
          </a:p>
        </p:txBody>
      </p:sp>
    </p:spTree>
    <p:extLst>
      <p:ext uri="{BB962C8B-B14F-4D97-AF65-F5344CB8AC3E}">
        <p14:creationId xmlns:p14="http://schemas.microsoft.com/office/powerpoint/2010/main" val="364864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Clinical Presentation – Adult male with Autism &amp; I/DD. Review challenges in data</a:t>
            </a:r>
            <a:r>
              <a:rPr lang="en-US" baseline="0" dirty="0"/>
              <a:t> collection.  Diagnostic consideration with challenging behaviors in dealing with adults with Autism.</a:t>
            </a:r>
          </a:p>
          <a:p>
            <a:pPr marL="0" lvl="0" indent="0" algn="l" rtl="0">
              <a:lnSpc>
                <a:spcPct val="100000"/>
              </a:lnSpc>
              <a:spcBef>
                <a:spcPts val="0"/>
              </a:spcBef>
              <a:spcAft>
                <a:spcPts val="0"/>
              </a:spcAft>
              <a:buSzPts val="1100"/>
              <a:buNone/>
            </a:pPr>
            <a:r>
              <a:rPr lang="en-US" baseline="0" dirty="0"/>
              <a:t>Brief overview of medical issues as comorbidities with Autism.</a:t>
            </a:r>
            <a:endParaRPr dirty="0"/>
          </a:p>
        </p:txBody>
      </p:sp>
      <p:sp>
        <p:nvSpPr>
          <p:cNvPr id="154" name="Google Shape;154;p1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821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Pain management</a:t>
            </a:r>
            <a:endParaRPr dirty="0"/>
          </a:p>
          <a:p>
            <a:pPr marL="0" lvl="0" indent="0" algn="l" rtl="0">
              <a:lnSpc>
                <a:spcPct val="100000"/>
              </a:lnSpc>
              <a:spcBef>
                <a:spcPts val="0"/>
              </a:spcBef>
              <a:spcAft>
                <a:spcPts val="0"/>
              </a:spcAft>
              <a:buSzPts val="1100"/>
              <a:buNone/>
            </a:pPr>
            <a:r>
              <a:rPr lang="en" dirty="0"/>
              <a:t>Hypotension secondary to medications now swallowing instead of chewing?</a:t>
            </a:r>
            <a:endParaRPr dirty="0"/>
          </a:p>
          <a:p>
            <a:pPr marL="0" lvl="0" indent="0" algn="l" rtl="0">
              <a:lnSpc>
                <a:spcPct val="100000"/>
              </a:lnSpc>
              <a:spcBef>
                <a:spcPts val="0"/>
              </a:spcBef>
              <a:spcAft>
                <a:spcPts val="0"/>
              </a:spcAft>
              <a:buSzPts val="1100"/>
              <a:buNone/>
            </a:pPr>
            <a:r>
              <a:rPr lang="en" dirty="0"/>
              <a:t>Support personnel are very essential</a:t>
            </a:r>
            <a:endParaRPr dirty="0"/>
          </a:p>
          <a:p>
            <a:pPr marL="0" lvl="0" indent="0" algn="l" rtl="0">
              <a:lnSpc>
                <a:spcPct val="100000"/>
              </a:lnSpc>
              <a:spcBef>
                <a:spcPts val="0"/>
              </a:spcBef>
              <a:spcAft>
                <a:spcPts val="0"/>
              </a:spcAft>
              <a:buSzPts val="1100"/>
              <a:buNone/>
            </a:pPr>
            <a:r>
              <a:rPr lang="en" dirty="0"/>
              <a:t>Look for clinical cues</a:t>
            </a:r>
            <a:endParaRPr dirty="0"/>
          </a:p>
        </p:txBody>
      </p:sp>
      <p:sp>
        <p:nvSpPr>
          <p:cNvPr id="160" name="Google Shape;160;p1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05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Education and training one of the barriers of care. Resources including Core Competencies build foundation for education and trauma.</a:t>
            </a:r>
          </a:p>
          <a:p>
            <a:pPr marL="0" lvl="0" indent="0" algn="l" rtl="0">
              <a:spcBef>
                <a:spcPts val="0"/>
              </a:spcBef>
              <a:spcAft>
                <a:spcPts val="0"/>
              </a:spcAft>
              <a:buNone/>
            </a:pPr>
            <a:r>
              <a:rPr lang="en-US" dirty="0"/>
              <a:t>Check</a:t>
            </a:r>
            <a:r>
              <a:rPr lang="en-US" baseline="0" dirty="0"/>
              <a:t> to see how these measures can be implemented in your training programs and discuss any barriers or solutions.</a:t>
            </a:r>
            <a:endParaRPr dirty="0"/>
          </a:p>
        </p:txBody>
      </p:sp>
      <p:sp>
        <p:nvSpPr>
          <p:cNvPr id="166" name="Google Shape;166;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300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Review and</a:t>
            </a:r>
            <a:r>
              <a:rPr lang="en-US" baseline="0" dirty="0"/>
              <a:t> give brief overview for these web based resources</a:t>
            </a:r>
            <a:r>
              <a:rPr lang="en-US" dirty="0"/>
              <a:t>.</a:t>
            </a:r>
            <a:endParaRPr dirty="0"/>
          </a:p>
        </p:txBody>
      </p:sp>
      <p:sp>
        <p:nvSpPr>
          <p:cNvPr id="174" name="Google Shape;174;p1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9072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7: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Pain management</a:t>
            </a:r>
            <a:endParaRPr dirty="0"/>
          </a:p>
          <a:p>
            <a:pPr marL="457200" lvl="0" indent="-298450" algn="l" rtl="0">
              <a:lnSpc>
                <a:spcPct val="100000"/>
              </a:lnSpc>
              <a:spcBef>
                <a:spcPts val="0"/>
              </a:spcBef>
              <a:spcAft>
                <a:spcPts val="0"/>
              </a:spcAft>
              <a:buSzPts val="1100"/>
              <a:buChar char="●"/>
            </a:pPr>
            <a:r>
              <a:rPr lang="en"/>
              <a:t>Polypharmacy</a:t>
            </a:r>
            <a:endParaRPr dirty="0"/>
          </a:p>
          <a:p>
            <a:pPr marL="457200" lvl="0" indent="-298450" algn="l" rtl="0">
              <a:lnSpc>
                <a:spcPct val="100000"/>
              </a:lnSpc>
              <a:spcBef>
                <a:spcPts val="0"/>
              </a:spcBef>
              <a:spcAft>
                <a:spcPts val="0"/>
              </a:spcAft>
              <a:buSzPts val="1100"/>
              <a:buChar char="●"/>
            </a:pPr>
            <a:r>
              <a:rPr lang="en"/>
              <a:t>Medical Management</a:t>
            </a:r>
            <a:endParaRPr dirty="0"/>
          </a:p>
        </p:txBody>
      </p:sp>
    </p:spTree>
    <p:extLst>
      <p:ext uri="{BB962C8B-B14F-4D97-AF65-F5344CB8AC3E}">
        <p14:creationId xmlns:p14="http://schemas.microsoft.com/office/powerpoint/2010/main" val="128586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Clinical Challenges &amp; Resolutions: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1. Pain management in acute settings, Pain is the fifth vital  sign, Measures of pain in adults with I/DD</a:t>
            </a:r>
            <a:endParaRPr dirty="0"/>
          </a:p>
          <a:p>
            <a:pPr marL="228600" lvl="0" indent="-15875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2. Medical management of comorbidities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3. Completion of routine medical tests and procedures with challenging behaviors (Autism)</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187" name="Google Shape;187;p1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1278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Updated statistics looking at the aging of individuals with I/DD</a:t>
            </a:r>
            <a:endParaRPr dirty="0"/>
          </a:p>
        </p:txBody>
      </p:sp>
      <p:sp>
        <p:nvSpPr>
          <p:cNvPr id="194" name="Google Shape;194;p1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275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 name="Google Shape;80;p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t>Quick survey of who the participants are in the audience.</a:t>
            </a:r>
            <a:endParaRPr dirty="0"/>
          </a:p>
          <a:p>
            <a:pPr marL="0" lvl="0" indent="0" algn="l" rtl="0">
              <a:lnSpc>
                <a:spcPct val="100000"/>
              </a:lnSpc>
              <a:spcBef>
                <a:spcPts val="0"/>
              </a:spcBef>
              <a:spcAft>
                <a:spcPts val="0"/>
              </a:spcAft>
              <a:buSzPts val="1100"/>
              <a:buNone/>
            </a:pPr>
            <a:r>
              <a:rPr lang="en" dirty="0"/>
              <a:t>-medical students, interns/residents, attendings, nurses, pharmacists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Personal story to connect with the topic and the content</a:t>
            </a:r>
            <a:endParaRPr dirty="0"/>
          </a:p>
          <a:p>
            <a:pPr marL="0" lvl="0" indent="0" algn="l" rtl="0">
              <a:lnSpc>
                <a:spcPct val="100000"/>
              </a:lnSpc>
              <a:spcBef>
                <a:spcPts val="0"/>
              </a:spcBef>
              <a:spcAft>
                <a:spcPts val="0"/>
              </a:spcAft>
              <a:buSzPts val="1100"/>
              <a:buNone/>
            </a:pPr>
            <a:r>
              <a:rPr lang="en" dirty="0"/>
              <a:t>-Credentials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Connection with Monmouth Medical Center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Summary of the content for the presentation – case based presentation to illustrate medical needs of adults with I/DD.</a:t>
            </a:r>
            <a:endParaRPr dirty="0"/>
          </a:p>
        </p:txBody>
      </p:sp>
      <p:sp>
        <p:nvSpPr>
          <p:cNvPr id="81" name="Google Shape;81;p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95714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1" name="Google Shape;201;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Connect with clinical presentation case</a:t>
            </a:r>
            <a:endParaRPr dirty="0"/>
          </a:p>
        </p:txBody>
      </p:sp>
      <p:sp>
        <p:nvSpPr>
          <p:cNvPr id="202" name="Google Shape;202;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3005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2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209" name="Google Shape;209;p2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04564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Clinical</a:t>
            </a:r>
            <a:r>
              <a:rPr lang="en-US" baseline="0" dirty="0"/>
              <a:t> presentation for older adult with I/DD. Management challenges with aging and long term comorbidities/medications.</a:t>
            </a:r>
            <a:endParaRPr dirty="0"/>
          </a:p>
        </p:txBody>
      </p:sp>
      <p:sp>
        <p:nvSpPr>
          <p:cNvPr id="215" name="Google Shape;215;p2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87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Clinical Challenges &amp; Resolutions:</a:t>
            </a:r>
            <a:endParaRPr dirty="0"/>
          </a:p>
          <a:p>
            <a:pPr marL="228600" lvl="0" indent="-228600" algn="l" rtl="0">
              <a:lnSpc>
                <a:spcPct val="100000"/>
              </a:lnSpc>
              <a:spcBef>
                <a:spcPts val="0"/>
              </a:spcBef>
              <a:spcAft>
                <a:spcPts val="0"/>
              </a:spcAft>
              <a:buSzPts val="1100"/>
              <a:buAutoNum type="arabicPeriod"/>
            </a:pPr>
            <a:r>
              <a:rPr lang="en"/>
              <a:t>Complications with long term use of medications, Polypharmacy</a:t>
            </a:r>
            <a:endParaRPr dirty="0"/>
          </a:p>
          <a:p>
            <a:pPr marL="228600" lvl="0" indent="-228600" algn="l" rtl="0">
              <a:lnSpc>
                <a:spcPct val="100000"/>
              </a:lnSpc>
              <a:spcBef>
                <a:spcPts val="0"/>
              </a:spcBef>
              <a:spcAft>
                <a:spcPts val="0"/>
              </a:spcAft>
              <a:buSzPts val="1100"/>
              <a:buAutoNum type="arabicPeriod"/>
            </a:pPr>
            <a:r>
              <a:rPr lang="en"/>
              <a:t>Secondary comorbidities with I/DD</a:t>
            </a:r>
            <a:endParaRPr dirty="0"/>
          </a:p>
          <a:p>
            <a:pPr marL="228600" lvl="0" indent="-228600" algn="l" rtl="0">
              <a:lnSpc>
                <a:spcPct val="100000"/>
              </a:lnSpc>
              <a:spcBef>
                <a:spcPts val="0"/>
              </a:spcBef>
              <a:spcAft>
                <a:spcPts val="0"/>
              </a:spcAft>
              <a:buSzPts val="1100"/>
              <a:buAutoNum type="arabicPeriod"/>
            </a:pPr>
            <a:r>
              <a:rPr lang="en"/>
              <a:t>Aging and end of life issues</a:t>
            </a:r>
            <a:endParaRPr dirty="0"/>
          </a:p>
        </p:txBody>
      </p:sp>
      <p:sp>
        <p:nvSpPr>
          <p:cNvPr id="221" name="Google Shape;221;p2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666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Current COVID – 19 Outbreak</a:t>
            </a:r>
            <a:endParaRPr dirty="0"/>
          </a:p>
        </p:txBody>
      </p:sp>
      <p:sp>
        <p:nvSpPr>
          <p:cNvPr id="228" name="Google Shape;228;p2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8496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5: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Etiology</a:t>
            </a:r>
            <a:r>
              <a:rPr lang="en-US" baseline="0" dirty="0"/>
              <a:t> of fracture, ? Pathological versus abuse, Identify clinician's schedule and needs.</a:t>
            </a:r>
            <a:endParaRPr dirty="0"/>
          </a:p>
        </p:txBody>
      </p:sp>
    </p:spTree>
    <p:extLst>
      <p:ext uri="{BB962C8B-B14F-4D97-AF65-F5344CB8AC3E}">
        <p14:creationId xmlns:p14="http://schemas.microsoft.com/office/powerpoint/2010/main" val="2024954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p:nvPr/>
        </p:nvSpPr>
        <p:spPr>
          <a:xfrm>
            <a:off x="3886200" y="9128420"/>
            <a:ext cx="2971800" cy="48044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26</a:t>
            </a:fld>
            <a:endParaRPr sz="1200" b="0" i="0" u="none" strike="noStrike" cap="none" dirty="0">
              <a:solidFill>
                <a:schemeClr val="dk1"/>
              </a:solidFill>
              <a:latin typeface="Times New Roman"/>
              <a:ea typeface="Times New Roman"/>
              <a:cs typeface="Times New Roman"/>
              <a:sym typeface="Times New Roman"/>
            </a:endParaRPr>
          </a:p>
        </p:txBody>
      </p:sp>
      <p:sp>
        <p:nvSpPr>
          <p:cNvPr id="241" name="Google Shape;241;p2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26:notes"/>
          <p:cNvSpPr txBox="1">
            <a:spLocks noGrp="1"/>
          </p:cNvSpPr>
          <p:nvPr>
            <p:ph type="body" idx="1"/>
          </p:nvPr>
        </p:nvSpPr>
        <p:spPr>
          <a:xfrm>
            <a:off x="914400" y="4564211"/>
            <a:ext cx="5029200" cy="4323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t>Nutritional – Enteral Feedings, Failure to Thrive</a:t>
            </a:r>
          </a:p>
          <a:p>
            <a:pPr marL="0" lvl="0" indent="0" algn="l" rtl="0">
              <a:lnSpc>
                <a:spcPct val="100000"/>
              </a:lnSpc>
              <a:spcBef>
                <a:spcPts val="0"/>
              </a:spcBef>
              <a:spcAft>
                <a:spcPts val="0"/>
              </a:spcAft>
              <a:buSzPts val="1100"/>
              <a:buNone/>
            </a:pPr>
            <a:r>
              <a:rPr lang="en" dirty="0"/>
              <a:t>Gyn – Obtaining histories, menstrual chart, genetic</a:t>
            </a:r>
            <a:r>
              <a:rPr lang="en" baseline="0" dirty="0"/>
              <a:t> syndromes</a:t>
            </a:r>
            <a:endParaRPr dirty="0"/>
          </a:p>
        </p:txBody>
      </p:sp>
    </p:spTree>
    <p:extLst>
      <p:ext uri="{BB962C8B-B14F-4D97-AF65-F5344CB8AC3E}">
        <p14:creationId xmlns:p14="http://schemas.microsoft.com/office/powerpoint/2010/main" val="2994709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7:notes"/>
          <p:cNvSpPr txBox="1"/>
          <p:nvPr/>
        </p:nvSpPr>
        <p:spPr>
          <a:xfrm>
            <a:off x="3886200" y="9128420"/>
            <a:ext cx="2971800" cy="48044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27</a:t>
            </a:fld>
            <a:endParaRPr sz="1200" b="0" i="0" u="none" strike="noStrike" cap="none" dirty="0">
              <a:solidFill>
                <a:schemeClr val="dk1"/>
              </a:solidFill>
              <a:latin typeface="Times New Roman"/>
              <a:ea typeface="Times New Roman"/>
              <a:cs typeface="Times New Roman"/>
              <a:sym typeface="Times New Roman"/>
            </a:endParaRPr>
          </a:p>
        </p:txBody>
      </p:sp>
      <p:sp>
        <p:nvSpPr>
          <p:cNvPr id="248" name="Google Shape;248;p2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p27:notes"/>
          <p:cNvSpPr txBox="1">
            <a:spLocks noGrp="1"/>
          </p:cNvSpPr>
          <p:nvPr>
            <p:ph type="body" idx="1"/>
          </p:nvPr>
        </p:nvSpPr>
        <p:spPr>
          <a:xfrm>
            <a:off x="914400" y="4564211"/>
            <a:ext cx="5029200" cy="4323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Comorbid psychiatric conditions and use of psychotropic medications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Genetic syndromes that  impact bone mineral turnover, for example Turner’s Syndrome</a:t>
            </a:r>
            <a:endParaRPr dirty="0"/>
          </a:p>
        </p:txBody>
      </p:sp>
    </p:spTree>
    <p:extLst>
      <p:ext uri="{BB962C8B-B14F-4D97-AF65-F5344CB8AC3E}">
        <p14:creationId xmlns:p14="http://schemas.microsoft.com/office/powerpoint/2010/main" val="145556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8:notes"/>
          <p:cNvSpPr txBox="1"/>
          <p:nvPr/>
        </p:nvSpPr>
        <p:spPr>
          <a:xfrm>
            <a:off x="3886200" y="9128420"/>
            <a:ext cx="2971800" cy="48044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28</a:t>
            </a:fld>
            <a:endParaRPr sz="1200" b="0" i="0" u="none" strike="noStrike" cap="none" dirty="0">
              <a:solidFill>
                <a:schemeClr val="dk1"/>
              </a:solidFill>
              <a:latin typeface="Times New Roman"/>
              <a:ea typeface="Times New Roman"/>
              <a:cs typeface="Times New Roman"/>
              <a:sym typeface="Times New Roman"/>
            </a:endParaRPr>
          </a:p>
        </p:txBody>
      </p:sp>
      <p:sp>
        <p:nvSpPr>
          <p:cNvPr id="255" name="Google Shape;255;p2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28:notes"/>
          <p:cNvSpPr txBox="1">
            <a:spLocks noGrp="1"/>
          </p:cNvSpPr>
          <p:nvPr>
            <p:ph type="body" idx="1"/>
          </p:nvPr>
        </p:nvSpPr>
        <p:spPr>
          <a:xfrm>
            <a:off x="914400" y="4564211"/>
            <a:ext cx="5029200" cy="4323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Challenges with exam and testing. Is sedation indicated?</a:t>
            </a:r>
          </a:p>
          <a:p>
            <a:pPr marL="0" lvl="0" indent="0" algn="l" rtl="0">
              <a:lnSpc>
                <a:spcPct val="100000"/>
              </a:lnSpc>
              <a:spcBef>
                <a:spcPts val="0"/>
              </a:spcBef>
              <a:spcAft>
                <a:spcPts val="0"/>
              </a:spcAft>
              <a:buSzPts val="1100"/>
              <a:buNone/>
            </a:pPr>
            <a:r>
              <a:rPr lang="en" dirty="0"/>
              <a:t>Denosumab (Prolia) Monoconal Antibody</a:t>
            </a:r>
            <a:endParaRPr dirty="0"/>
          </a:p>
          <a:p>
            <a:pPr marL="0" lvl="0" indent="0" algn="l" rtl="0">
              <a:lnSpc>
                <a:spcPct val="100000"/>
              </a:lnSpc>
              <a:spcBef>
                <a:spcPts val="0"/>
              </a:spcBef>
              <a:spcAft>
                <a:spcPts val="0"/>
              </a:spcAft>
              <a:buSzPts val="1100"/>
              <a:buNone/>
            </a:pPr>
            <a:r>
              <a:rPr lang="en" dirty="0"/>
              <a:t>Teriparatide (Forteo) Parathyroid hormone</a:t>
            </a:r>
            <a:endParaRPr dirty="0"/>
          </a:p>
          <a:p>
            <a:pPr marL="0" lvl="0" indent="0" algn="l" rtl="0">
              <a:lnSpc>
                <a:spcPct val="100000"/>
              </a:lnSpc>
              <a:spcBef>
                <a:spcPts val="0"/>
              </a:spcBef>
              <a:spcAft>
                <a:spcPts val="0"/>
              </a:spcAft>
              <a:buSzPts val="1100"/>
              <a:buNone/>
            </a:pPr>
            <a:r>
              <a:rPr lang="en" dirty="0"/>
              <a:t>Zoledronic Acid (Reclast, Zometa) </a:t>
            </a:r>
            <a:endParaRPr dirty="0"/>
          </a:p>
          <a:p>
            <a:pPr marL="0" lvl="0" indent="0" algn="l" rtl="0">
              <a:lnSpc>
                <a:spcPct val="100000"/>
              </a:lnSpc>
              <a:spcBef>
                <a:spcPts val="0"/>
              </a:spcBef>
              <a:spcAft>
                <a:spcPts val="0"/>
              </a:spcAft>
              <a:buSzPts val="1100"/>
              <a:buNone/>
            </a:pPr>
            <a:r>
              <a:rPr lang="en" dirty="0"/>
              <a:t>Alendronate (Fosamax) Biphophonate</a:t>
            </a:r>
            <a:endParaRPr dirty="0"/>
          </a:p>
        </p:txBody>
      </p:sp>
    </p:spTree>
    <p:extLst>
      <p:ext uri="{BB962C8B-B14F-4D97-AF65-F5344CB8AC3E}">
        <p14:creationId xmlns:p14="http://schemas.microsoft.com/office/powerpoint/2010/main" val="2784813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9:notes"/>
          <p:cNvSpPr txBox="1"/>
          <p:nvPr/>
        </p:nvSpPr>
        <p:spPr>
          <a:xfrm>
            <a:off x="3886200" y="9128420"/>
            <a:ext cx="2971800" cy="48044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29</a:t>
            </a:fld>
            <a:endParaRPr sz="1200" b="0" i="0" u="none" strike="noStrike" cap="none" dirty="0">
              <a:solidFill>
                <a:schemeClr val="dk1"/>
              </a:solidFill>
              <a:latin typeface="Times New Roman"/>
              <a:ea typeface="Times New Roman"/>
              <a:cs typeface="Times New Roman"/>
              <a:sym typeface="Times New Roman"/>
            </a:endParaRPr>
          </a:p>
        </p:txBody>
      </p:sp>
      <p:sp>
        <p:nvSpPr>
          <p:cNvPr id="262" name="Google Shape;262;p2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29:notes"/>
          <p:cNvSpPr txBox="1">
            <a:spLocks noGrp="1"/>
          </p:cNvSpPr>
          <p:nvPr>
            <p:ph type="body" idx="1"/>
          </p:nvPr>
        </p:nvSpPr>
        <p:spPr>
          <a:xfrm>
            <a:off x="914400" y="4564211"/>
            <a:ext cx="5029200" cy="43239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Challenges to implementing prevention efforts.</a:t>
            </a:r>
            <a:endParaRPr dirty="0"/>
          </a:p>
        </p:txBody>
      </p:sp>
    </p:spTree>
    <p:extLst>
      <p:ext uri="{BB962C8B-B14F-4D97-AF65-F5344CB8AC3E}">
        <p14:creationId xmlns:p14="http://schemas.microsoft.com/office/powerpoint/2010/main" val="137846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 name="Google Shape;88;p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Survey the audience for involvement in care of individuals with DD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Identify the challenges in providing clinical care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Develop possible solutions and identify resources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89" name="Google Shape;89;p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02660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0: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General overview,</a:t>
            </a:r>
            <a:r>
              <a:rPr lang="en-US" baseline="0" dirty="0"/>
              <a:t> specifics will vary depending on location and individual needs.</a:t>
            </a:r>
            <a:endParaRPr dirty="0"/>
          </a:p>
        </p:txBody>
      </p:sp>
      <p:sp>
        <p:nvSpPr>
          <p:cNvPr id="270" name="Google Shape;270;p3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8559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Char char="●"/>
            </a:pPr>
            <a:r>
              <a:rPr lang="en"/>
              <a:t>Reviewed definitions and demographics</a:t>
            </a:r>
            <a:endParaRPr dirty="0"/>
          </a:p>
          <a:p>
            <a:pPr marL="171450" lvl="0" indent="-171450" algn="l" rtl="0">
              <a:lnSpc>
                <a:spcPct val="100000"/>
              </a:lnSpc>
              <a:spcBef>
                <a:spcPts val="0"/>
              </a:spcBef>
              <a:spcAft>
                <a:spcPts val="0"/>
              </a:spcAft>
              <a:buSzPts val="1100"/>
              <a:buChar char="●"/>
            </a:pPr>
            <a:r>
              <a:rPr lang="en"/>
              <a:t>Discussed barriers and challenges to health care management’</a:t>
            </a:r>
            <a:endParaRPr dirty="0"/>
          </a:p>
          <a:p>
            <a:pPr marL="171450" lvl="0" indent="-171450" algn="l" rtl="0">
              <a:lnSpc>
                <a:spcPct val="100000"/>
              </a:lnSpc>
              <a:spcBef>
                <a:spcPts val="0"/>
              </a:spcBef>
              <a:spcAft>
                <a:spcPts val="0"/>
              </a:spcAft>
              <a:buSzPts val="1100"/>
              <a:buChar char="●"/>
            </a:pPr>
            <a:r>
              <a:rPr lang="en"/>
              <a:t>Illustrated solutions to health care challenges</a:t>
            </a:r>
            <a:endParaRPr dirty="0"/>
          </a:p>
          <a:p>
            <a:pPr marL="171450" lvl="0" indent="-101600" algn="l" rtl="0">
              <a:lnSpc>
                <a:spcPct val="100000"/>
              </a:lnSpc>
              <a:spcBef>
                <a:spcPts val="0"/>
              </a:spcBef>
              <a:spcAft>
                <a:spcPts val="0"/>
              </a:spcAft>
              <a:buSzPts val="1100"/>
              <a:buNone/>
            </a:pPr>
            <a:endParaRPr dirty="0"/>
          </a:p>
          <a:p>
            <a:pPr marL="171450" lvl="0" indent="-101600" algn="l" rtl="0">
              <a:lnSpc>
                <a:spcPct val="100000"/>
              </a:lnSpc>
              <a:spcBef>
                <a:spcPts val="0"/>
              </a:spcBef>
              <a:spcAft>
                <a:spcPts val="0"/>
              </a:spcAft>
              <a:buSzPts val="1100"/>
              <a:buNone/>
            </a:pPr>
            <a:endParaRPr dirty="0"/>
          </a:p>
          <a:p>
            <a:pPr marL="171450" lvl="0" indent="-171450" algn="l" rtl="0">
              <a:lnSpc>
                <a:spcPct val="100000"/>
              </a:lnSpc>
              <a:spcBef>
                <a:spcPts val="0"/>
              </a:spcBef>
              <a:spcAft>
                <a:spcPts val="0"/>
              </a:spcAft>
              <a:buSzPts val="1100"/>
              <a:buChar char="●"/>
            </a:pPr>
            <a:r>
              <a:rPr lang="en"/>
              <a:t>I would challenge you to be aware and consider changes you can make in terms of your management with individuals with I/DD or is you teach residents or are in subspecialty how you can collaborate your improved health care</a:t>
            </a:r>
            <a:endParaRPr dirty="0"/>
          </a:p>
          <a:p>
            <a:pPr marL="0" lvl="0" indent="0" algn="l" rtl="0">
              <a:lnSpc>
                <a:spcPct val="100000"/>
              </a:lnSpc>
              <a:spcBef>
                <a:spcPts val="0"/>
              </a:spcBef>
              <a:spcAft>
                <a:spcPts val="0"/>
              </a:spcAft>
              <a:buSzPts val="1100"/>
              <a:buNone/>
            </a:pPr>
            <a:endParaRPr dirty="0"/>
          </a:p>
        </p:txBody>
      </p:sp>
      <p:sp>
        <p:nvSpPr>
          <p:cNvPr id="278" name="Google Shape;278;p3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31280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sldNum" idx="12"/>
          </p:nvPr>
        </p:nvSpPr>
        <p:spPr>
          <a:xfrm>
            <a:off x="4008707" y="9192209"/>
            <a:ext cx="3066731" cy="485568"/>
          </a:xfrm>
          <a:prstGeom prst="rect">
            <a:avLst/>
          </a:prstGeom>
          <a:noFill/>
          <a:ln>
            <a:noFill/>
          </a:ln>
        </p:spPr>
        <p:txBody>
          <a:bodyPr spcFirstLastPara="1" wrap="square" lIns="93900" tIns="46925" rIns="93900" bIns="469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32</a:t>
            </a:fld>
            <a:endParaRPr sz="1200" b="0" i="0" u="none" strike="noStrike" cap="none" dirty="0">
              <a:solidFill>
                <a:schemeClr val="dk1"/>
              </a:solidFill>
              <a:latin typeface="Calibri"/>
              <a:ea typeface="Calibri"/>
              <a:cs typeface="Calibri"/>
              <a:sym typeface="Calibri"/>
            </a:endParaRPr>
          </a:p>
        </p:txBody>
      </p:sp>
      <p:sp>
        <p:nvSpPr>
          <p:cNvPr id="284" name="Google Shape;284;p32:notes"/>
          <p:cNvSpPr>
            <a:spLocks noGrp="1" noRot="1" noChangeAspect="1"/>
          </p:cNvSpPr>
          <p:nvPr>
            <p:ph type="sldImg" idx="2"/>
          </p:nvPr>
        </p:nvSpPr>
        <p:spPr>
          <a:xfrm>
            <a:off x="1360488" y="1208088"/>
            <a:ext cx="4356100" cy="3267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5" name="Google Shape;285;p32:notes"/>
          <p:cNvSpPr txBox="1">
            <a:spLocks noGrp="1"/>
          </p:cNvSpPr>
          <p:nvPr>
            <p:ph type="body" idx="1"/>
          </p:nvPr>
        </p:nvSpPr>
        <p:spPr>
          <a:xfrm>
            <a:off x="943611" y="4674234"/>
            <a:ext cx="5189854" cy="4427248"/>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100"/>
              <a:buNone/>
            </a:pPr>
            <a:r>
              <a:rPr lang="en"/>
              <a:t>This is the overview I hope there will be an opportunity to follow up with case conferences or future grand rounds on specific topics that would be of interest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The Boggs Center is an excellent resource for New Jersey and Rutgers Robert Wood Johnson System</a:t>
            </a:r>
            <a:endParaRPr dirty="0"/>
          </a:p>
        </p:txBody>
      </p:sp>
    </p:spTree>
    <p:extLst>
      <p:ext uri="{BB962C8B-B14F-4D97-AF65-F5344CB8AC3E}">
        <p14:creationId xmlns:p14="http://schemas.microsoft.com/office/powerpoint/2010/main" val="4267297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Reminder not to read. Available</a:t>
            </a:r>
            <a:r>
              <a:rPr lang="en-US" baseline="0" dirty="0"/>
              <a:t> resources and references for adults with I/DD</a:t>
            </a:r>
            <a:endParaRPr dirty="0"/>
          </a:p>
        </p:txBody>
      </p:sp>
      <p:sp>
        <p:nvSpPr>
          <p:cNvPr id="293" name="Google Shape;293;p3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8939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Bernard Carabello – misdiagnosed during his childhood as having mental retardation, he has cerebral palsy without cognitive disabilities and lived at Willowbrook from age 3 to 21 in 1972. Now we count him as a colleague, just retired, and a friend but now advocates for others. Remember to keep the individual first.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We know we will not be able to cover everything in this presentation so please know that we are available for your questions or concerns.</a:t>
            </a:r>
            <a:endParaRPr dirty="0"/>
          </a:p>
        </p:txBody>
      </p:sp>
      <p:sp>
        <p:nvSpPr>
          <p:cNvPr id="300" name="Google Shape;300;p3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5163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7" name="Google Shape;307;p3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85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1360488" y="1208088"/>
            <a:ext cx="4356100" cy="3267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5" name="Google Shape;95;p4:notes"/>
          <p:cNvSpPr txBox="1">
            <a:spLocks noGrp="1"/>
          </p:cNvSpPr>
          <p:nvPr>
            <p:ph type="body" idx="1"/>
          </p:nvPr>
        </p:nvSpPr>
        <p:spPr>
          <a:xfrm>
            <a:off x="707710" y="4657431"/>
            <a:ext cx="5661659" cy="3810625"/>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100"/>
              <a:buNone/>
            </a:pPr>
            <a:r>
              <a:rPr lang="en"/>
              <a:t>People first language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Anecdote about DD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Resources for definitions – citation for law &amp; AAIDD</a:t>
            </a:r>
            <a:endParaRPr dirty="0"/>
          </a:p>
        </p:txBody>
      </p:sp>
      <p:sp>
        <p:nvSpPr>
          <p:cNvPr id="96" name="Google Shape;96;p4:notes"/>
          <p:cNvSpPr txBox="1">
            <a:spLocks noGrp="1"/>
          </p:cNvSpPr>
          <p:nvPr>
            <p:ph type="sldNum" idx="12"/>
          </p:nvPr>
        </p:nvSpPr>
        <p:spPr>
          <a:xfrm>
            <a:off x="4008707" y="9192209"/>
            <a:ext cx="3066731" cy="485568"/>
          </a:xfrm>
          <a:prstGeom prst="rect">
            <a:avLst/>
          </a:prstGeom>
          <a:noFill/>
          <a:ln>
            <a:noFill/>
          </a:ln>
        </p:spPr>
        <p:txBody>
          <a:bodyPr spcFirstLastPara="1" wrap="square" lIns="93900" tIns="46925" rIns="93900" bIns="469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291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Connect the numbers of individuals with I/DD with patient panels in practice</a:t>
            </a:r>
          </a:p>
          <a:p>
            <a:pPr marL="0" lvl="0" indent="0" algn="l" rtl="0">
              <a:lnSpc>
                <a:spcPct val="100000"/>
              </a:lnSpc>
              <a:spcBef>
                <a:spcPts val="0"/>
              </a:spcBef>
              <a:spcAft>
                <a:spcPts val="0"/>
              </a:spcAft>
              <a:buSzPts val="1100"/>
              <a:buNone/>
            </a:pPr>
            <a:r>
              <a:rPr lang="en-US" dirty="0"/>
              <a:t>NCBDDD Tracking Activities – Autism and Developmental Disabilities Monitoring (ADDM) and Metropolitan Atlanta Developmental Disabilities Surveillance Program (MADDSP)</a:t>
            </a:r>
          </a:p>
          <a:p>
            <a:pPr marL="0" lvl="0" indent="0" algn="l" rtl="0">
              <a:lnSpc>
                <a:spcPct val="100000"/>
              </a:lnSpc>
              <a:spcBef>
                <a:spcPts val="0"/>
              </a:spcBef>
              <a:spcAft>
                <a:spcPts val="0"/>
              </a:spcAft>
              <a:buSzPts val="1100"/>
              <a:buNone/>
            </a:pPr>
            <a:endParaRPr dirty="0"/>
          </a:p>
        </p:txBody>
      </p:sp>
      <p:sp>
        <p:nvSpPr>
          <p:cNvPr id="103" name="Google Shape;103;p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220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Patient Presentation – Young male with I/DD living at home with family. Involves both ER and inpatient services.</a:t>
            </a:r>
          </a:p>
          <a:p>
            <a:pPr marL="0" lvl="0" indent="0" algn="l" rtl="0">
              <a:lnSpc>
                <a:spcPct val="100000"/>
              </a:lnSpc>
              <a:spcBef>
                <a:spcPts val="0"/>
              </a:spcBef>
              <a:spcAft>
                <a:spcPts val="0"/>
              </a:spcAft>
              <a:buSzPts val="1100"/>
              <a:buNone/>
            </a:pPr>
            <a:r>
              <a:rPr lang="en-US" dirty="0"/>
              <a:t>		</a:t>
            </a:r>
          </a:p>
          <a:p>
            <a:pPr marL="0" lvl="0" indent="0" algn="l" rtl="0">
              <a:lnSpc>
                <a:spcPct val="100000"/>
              </a:lnSpc>
              <a:spcBef>
                <a:spcPts val="0"/>
              </a:spcBef>
              <a:spcAft>
                <a:spcPts val="0"/>
              </a:spcAft>
              <a:buSzPts val="1100"/>
              <a:buNone/>
            </a:pPr>
            <a:endParaRPr dirty="0"/>
          </a:p>
        </p:txBody>
      </p:sp>
      <p:sp>
        <p:nvSpPr>
          <p:cNvPr id="109" name="Google Shape;109;p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2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Clinical Challenges &amp; Solutions:</a:t>
            </a:r>
            <a:endParaRPr dirty="0"/>
          </a:p>
          <a:p>
            <a:pPr marL="228600" lvl="0" indent="-228600" algn="l" rtl="0">
              <a:lnSpc>
                <a:spcPct val="100000"/>
              </a:lnSpc>
              <a:spcBef>
                <a:spcPts val="0"/>
              </a:spcBef>
              <a:spcAft>
                <a:spcPts val="0"/>
              </a:spcAft>
              <a:buSzPts val="1100"/>
              <a:buAutoNum type="arabicPeriod"/>
            </a:pPr>
            <a:r>
              <a:rPr lang="en"/>
              <a:t>Clinical presentations may be atypical and variable.</a:t>
            </a:r>
            <a:endParaRPr dirty="0"/>
          </a:p>
          <a:p>
            <a:pPr marL="228600" lvl="0" indent="-228600" algn="l" rtl="0">
              <a:lnSpc>
                <a:spcPct val="100000"/>
              </a:lnSpc>
              <a:spcBef>
                <a:spcPts val="0"/>
              </a:spcBef>
              <a:spcAft>
                <a:spcPts val="0"/>
              </a:spcAft>
              <a:buSzPts val="1100"/>
              <a:buAutoNum type="arabicPeriod"/>
            </a:pPr>
            <a:r>
              <a:rPr lang="en"/>
              <a:t>Comprehensive history &amp; physical are indicated</a:t>
            </a:r>
            <a:endParaRPr dirty="0"/>
          </a:p>
          <a:p>
            <a:pPr marL="228600" lvl="0" indent="-228600" algn="l" rtl="0">
              <a:lnSpc>
                <a:spcPct val="100000"/>
              </a:lnSpc>
              <a:spcBef>
                <a:spcPts val="0"/>
              </a:spcBef>
              <a:spcAft>
                <a:spcPts val="0"/>
              </a:spcAft>
              <a:buSzPts val="1100"/>
              <a:buAutoNum type="arabicPeriod"/>
            </a:pPr>
            <a:r>
              <a:rPr lang="en"/>
              <a:t>Communication methods and natural supports assist health professionals</a:t>
            </a:r>
            <a:endParaRPr dirty="0"/>
          </a:p>
        </p:txBody>
      </p:sp>
      <p:sp>
        <p:nvSpPr>
          <p:cNvPr id="115" name="Google Shape;115;p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89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Clinical Connection</a:t>
            </a:r>
            <a:r>
              <a:rPr lang="en-US" baseline="0" dirty="0"/>
              <a:t> with needs for primary care &amp; DD</a:t>
            </a:r>
          </a:p>
          <a:p>
            <a:pPr marL="0" lvl="0" indent="0" algn="l" rtl="0">
              <a:lnSpc>
                <a:spcPct val="100000"/>
              </a:lnSpc>
              <a:spcBef>
                <a:spcPts val="0"/>
              </a:spcBef>
              <a:spcAft>
                <a:spcPts val="0"/>
              </a:spcAft>
              <a:buSzPts val="1100"/>
              <a:buNone/>
            </a:pPr>
            <a:endParaRPr lang="en-US" baseline="0" dirty="0"/>
          </a:p>
          <a:p>
            <a:pPr marL="0" lvl="0" indent="0" algn="l" rtl="0">
              <a:lnSpc>
                <a:spcPct val="100000"/>
              </a:lnSpc>
              <a:spcBef>
                <a:spcPts val="0"/>
              </a:spcBef>
              <a:spcAft>
                <a:spcPts val="0"/>
              </a:spcAft>
              <a:buSzPts val="1100"/>
              <a:buNone/>
            </a:pPr>
            <a:r>
              <a:rPr lang="en-US" baseline="0" dirty="0"/>
              <a:t>Educational services to promote education and awareness of physicians.</a:t>
            </a:r>
          </a:p>
          <a:p>
            <a:pPr marL="0" lvl="0" indent="0" algn="l" rtl="0">
              <a:lnSpc>
                <a:spcPct val="100000"/>
              </a:lnSpc>
              <a:spcBef>
                <a:spcPts val="0"/>
              </a:spcBef>
              <a:spcAft>
                <a:spcPts val="0"/>
              </a:spcAft>
              <a:buSzPts val="1100"/>
              <a:buNone/>
            </a:pPr>
            <a:endParaRPr lang="en-US" baseline="0" dirty="0"/>
          </a:p>
          <a:p>
            <a:pPr marL="0" lvl="0" indent="0" algn="l" rtl="0">
              <a:lnSpc>
                <a:spcPct val="100000"/>
              </a:lnSpc>
              <a:spcBef>
                <a:spcPts val="0"/>
              </a:spcBef>
              <a:spcAft>
                <a:spcPts val="0"/>
              </a:spcAft>
              <a:buSzPts val="1100"/>
              <a:buNone/>
            </a:pPr>
            <a:r>
              <a:rPr lang="en-US" baseline="0" dirty="0"/>
              <a:t>Medical care does not translate into quality care</a:t>
            </a:r>
          </a:p>
          <a:p>
            <a:pPr marL="0" lvl="0" indent="0" algn="l" rtl="0">
              <a:lnSpc>
                <a:spcPct val="100000"/>
              </a:lnSpc>
              <a:spcBef>
                <a:spcPts val="0"/>
              </a:spcBef>
              <a:spcAft>
                <a:spcPts val="0"/>
              </a:spcAft>
              <a:buSzPts val="1100"/>
              <a:buNone/>
            </a:pPr>
            <a:endParaRPr lang="en-US" baseline="0" dirty="0"/>
          </a:p>
          <a:p>
            <a:pPr marL="0" lvl="0" indent="0" algn="l" rtl="0">
              <a:lnSpc>
                <a:spcPct val="100000"/>
              </a:lnSpc>
              <a:spcBef>
                <a:spcPts val="0"/>
              </a:spcBef>
              <a:spcAft>
                <a:spcPts val="0"/>
              </a:spcAft>
              <a:buSzPts val="1100"/>
              <a:buNone/>
            </a:pPr>
            <a:r>
              <a:rPr lang="en-US" baseline="0" dirty="0"/>
              <a:t>Transitions from different stages – children to adult and adult to seniors to be highlighted</a:t>
            </a:r>
            <a:endParaRPr dirty="0"/>
          </a:p>
        </p:txBody>
      </p:sp>
      <p:sp>
        <p:nvSpPr>
          <p:cNvPr id="121" name="Google Shape;121;p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170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Clinical interventions can make a difference. Review the listed options.</a:t>
            </a:r>
            <a:endParaRPr dirty="0"/>
          </a:p>
        </p:txBody>
      </p:sp>
      <p:sp>
        <p:nvSpPr>
          <p:cNvPr id="129" name="Google Shape;129;p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25406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p:nvPicPr>
        <p:blipFill>
          <a:blip r:embed="rId2" cstate="print"/>
          <a:srcRect/>
          <a:stretch>
            <a:fillRect/>
          </a:stretch>
        </p:blipFill>
        <p:spPr bwMode="auto">
          <a:xfrm>
            <a:off x="0" y="0"/>
            <a:ext cx="6858000" cy="5143500"/>
          </a:xfrm>
          <a:prstGeom prst="rect">
            <a:avLst/>
          </a:prstGeom>
          <a:noFill/>
          <a:ln w="9525">
            <a:noFill/>
            <a:miter lim="800000"/>
            <a:headEnd/>
            <a:tailEnd/>
          </a:ln>
        </p:spPr>
      </p:pic>
      <p:sp>
        <p:nvSpPr>
          <p:cNvPr id="5" name="TextBox 11"/>
          <p:cNvSpPr txBox="1">
            <a:spLocks noChangeArrowheads="1"/>
          </p:cNvSpPr>
          <p:nvPr/>
        </p:nvSpPr>
        <p:spPr bwMode="auto">
          <a:xfrm>
            <a:off x="222648" y="4772026"/>
            <a:ext cx="3330178" cy="530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50" dirty="0"/>
              <a:t>Rutgers, The State University of New Jersey</a:t>
            </a:r>
          </a:p>
          <a:p>
            <a:pPr eaLnBrk="1" hangingPunct="1">
              <a:defRPr/>
            </a:pPr>
            <a:endParaRPr lang="en-US" sz="1800" dirty="0"/>
          </a:p>
        </p:txBody>
      </p:sp>
      <p:sp>
        <p:nvSpPr>
          <p:cNvPr id="4099" name="Rectangle 3"/>
          <p:cNvSpPr>
            <a:spLocks noGrp="1" noChangeArrowheads="1"/>
          </p:cNvSpPr>
          <p:nvPr>
            <p:ph type="subTitle" idx="1"/>
          </p:nvPr>
        </p:nvSpPr>
        <p:spPr>
          <a:xfrm>
            <a:off x="962758" y="2972925"/>
            <a:ext cx="4800600" cy="131445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448408" y="1255494"/>
            <a:ext cx="5829300" cy="1533866"/>
          </a:xfrm>
        </p:spPr>
        <p:txBody>
          <a:bodyPr/>
          <a:lstStyle>
            <a:lvl1pPr algn="ctr">
              <a:defRPr>
                <a:solidFill>
                  <a:srgbClr val="CE0026"/>
                </a:solidFill>
              </a:defRPr>
            </a:lvl1pPr>
          </a:lstStyle>
          <a:p>
            <a:r>
              <a:rPr lang="en-US"/>
              <a:t>Click to edit Master 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05" y="329137"/>
            <a:ext cx="6458674" cy="548640"/>
          </a:xfrm>
          <a:prstGeom prst="rect">
            <a:avLst/>
          </a:prstGeom>
        </p:spPr>
      </p:pic>
    </p:spTree>
    <p:extLst>
      <p:ext uri="{BB962C8B-B14F-4D97-AF65-F5344CB8AC3E}">
        <p14:creationId xmlns:p14="http://schemas.microsoft.com/office/powerpoint/2010/main" val="305725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6860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457200"/>
            <a:ext cx="1543050" cy="4086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457200"/>
            <a:ext cx="4514850" cy="4086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57039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514350" y="457200"/>
            <a:ext cx="58293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8"/>
          <p:cNvSpPr txBox="1">
            <a:spLocks noGrp="1"/>
          </p:cNvSpPr>
          <p:nvPr>
            <p:ph type="body" idx="1"/>
          </p:nvPr>
        </p:nvSpPr>
        <p:spPr>
          <a:xfrm>
            <a:off x="514350" y="1485900"/>
            <a:ext cx="2857500" cy="30861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rgbClr val="5F5F5F"/>
              </a:buClr>
              <a:buSzPts val="1800"/>
              <a:buChar char="•"/>
              <a:defRPr/>
            </a:lvl1pPr>
            <a:lvl2pPr marL="685800" lvl="1" indent="-257175" algn="l">
              <a:lnSpc>
                <a:spcPct val="100000"/>
              </a:lnSpc>
              <a:spcBef>
                <a:spcPts val="270"/>
              </a:spcBef>
              <a:spcAft>
                <a:spcPts val="0"/>
              </a:spcAft>
              <a:buClr>
                <a:srgbClr val="5F5F5F"/>
              </a:buClr>
              <a:buSzPts val="1800"/>
              <a:buChar char="–"/>
              <a:defRPr/>
            </a:lvl2pPr>
            <a:lvl3pPr marL="1028700" lvl="2" indent="-257175" algn="l">
              <a:lnSpc>
                <a:spcPct val="100000"/>
              </a:lnSpc>
              <a:spcBef>
                <a:spcPts val="270"/>
              </a:spcBef>
              <a:spcAft>
                <a:spcPts val="0"/>
              </a:spcAft>
              <a:buClr>
                <a:srgbClr val="5F5F5F"/>
              </a:buClr>
              <a:buSzPts val="1800"/>
              <a:buChar char="•"/>
              <a:defRPr/>
            </a:lvl3pPr>
            <a:lvl4pPr marL="1371600" lvl="3" indent="-257175" algn="l">
              <a:lnSpc>
                <a:spcPct val="100000"/>
              </a:lnSpc>
              <a:spcBef>
                <a:spcPts val="270"/>
              </a:spcBef>
              <a:spcAft>
                <a:spcPts val="0"/>
              </a:spcAft>
              <a:buClr>
                <a:srgbClr val="5F5F5F"/>
              </a:buClr>
              <a:buSzPts val="1800"/>
              <a:buChar char="–"/>
              <a:defRPr/>
            </a:lvl4pPr>
            <a:lvl5pPr marL="1714500" lvl="4" indent="-257175" algn="l">
              <a:lnSpc>
                <a:spcPct val="100000"/>
              </a:lnSpc>
              <a:spcBef>
                <a:spcPts val="270"/>
              </a:spcBef>
              <a:spcAft>
                <a:spcPts val="0"/>
              </a:spcAft>
              <a:buClr>
                <a:srgbClr val="5F5F5F"/>
              </a:buClr>
              <a:buSzPts val="1800"/>
              <a:buChar char="»"/>
              <a:defRPr/>
            </a:lvl5pPr>
            <a:lvl6pPr marL="2057400" lvl="5" indent="-257175" algn="l">
              <a:lnSpc>
                <a:spcPct val="100000"/>
              </a:lnSpc>
              <a:spcBef>
                <a:spcPts val="270"/>
              </a:spcBef>
              <a:spcAft>
                <a:spcPts val="0"/>
              </a:spcAft>
              <a:buClr>
                <a:srgbClr val="5F5F5F"/>
              </a:buClr>
              <a:buSzPts val="1800"/>
              <a:buChar char="»"/>
              <a:defRPr/>
            </a:lvl6pPr>
            <a:lvl7pPr marL="2400300" lvl="6" indent="-257175" algn="l">
              <a:lnSpc>
                <a:spcPct val="100000"/>
              </a:lnSpc>
              <a:spcBef>
                <a:spcPts val="270"/>
              </a:spcBef>
              <a:spcAft>
                <a:spcPts val="0"/>
              </a:spcAft>
              <a:buClr>
                <a:srgbClr val="5F5F5F"/>
              </a:buClr>
              <a:buSzPts val="1800"/>
              <a:buChar char="»"/>
              <a:defRPr/>
            </a:lvl7pPr>
            <a:lvl8pPr marL="2743200" lvl="7" indent="-257175" algn="l">
              <a:lnSpc>
                <a:spcPct val="100000"/>
              </a:lnSpc>
              <a:spcBef>
                <a:spcPts val="270"/>
              </a:spcBef>
              <a:spcAft>
                <a:spcPts val="0"/>
              </a:spcAft>
              <a:buClr>
                <a:srgbClr val="5F5F5F"/>
              </a:buClr>
              <a:buSzPts val="1800"/>
              <a:buChar char="»"/>
              <a:defRPr/>
            </a:lvl8pPr>
            <a:lvl9pPr marL="3086100" lvl="8" indent="-257175" algn="l">
              <a:lnSpc>
                <a:spcPct val="100000"/>
              </a:lnSpc>
              <a:spcBef>
                <a:spcPts val="270"/>
              </a:spcBef>
              <a:spcAft>
                <a:spcPts val="0"/>
              </a:spcAft>
              <a:buClr>
                <a:srgbClr val="5F5F5F"/>
              </a:buClr>
              <a:buSzPts val="1800"/>
              <a:buChar char="»"/>
              <a:defRPr/>
            </a:lvl9pPr>
          </a:lstStyle>
          <a:p>
            <a:endParaRPr/>
          </a:p>
        </p:txBody>
      </p:sp>
      <p:sp>
        <p:nvSpPr>
          <p:cNvPr id="22" name="Google Shape;22;p38"/>
          <p:cNvSpPr>
            <a:spLocks noGrp="1"/>
          </p:cNvSpPr>
          <p:nvPr>
            <p:ph type="clipArt" idx="2"/>
          </p:nvPr>
        </p:nvSpPr>
        <p:spPr>
          <a:xfrm>
            <a:off x="3486150" y="1485900"/>
            <a:ext cx="28575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30"/>
              </a:spcBef>
              <a:spcAft>
                <a:spcPts val="0"/>
              </a:spcAft>
              <a:buClr>
                <a:srgbClr val="5F5F5F"/>
              </a:buClr>
              <a:buSzPts val="2200"/>
              <a:buFont typeface="Arial"/>
              <a:buChar char="•"/>
              <a:defRPr sz="1650" b="0" i="0" u="none" strike="noStrike" cap="none">
                <a:solidFill>
                  <a:srgbClr val="5F5F5F"/>
                </a:solidFill>
                <a:latin typeface="Arial"/>
                <a:ea typeface="Arial"/>
                <a:cs typeface="Arial"/>
                <a:sym typeface="Arial"/>
              </a:defRPr>
            </a:lvl1pPr>
            <a:lvl2pPr marR="0" lvl="1" algn="l" rtl="0">
              <a:lnSpc>
                <a:spcPct val="100000"/>
              </a:lnSpc>
              <a:spcBef>
                <a:spcPts val="270"/>
              </a:spcBef>
              <a:spcAft>
                <a:spcPts val="0"/>
              </a:spcAft>
              <a:buClr>
                <a:srgbClr val="5F5F5F"/>
              </a:buClr>
              <a:buSzPts val="1800"/>
              <a:buFont typeface="Arial"/>
              <a:buChar char="–"/>
              <a:defRPr sz="1350" b="0" i="0" u="none" strike="noStrike" cap="none">
                <a:solidFill>
                  <a:srgbClr val="5F5F5F"/>
                </a:solidFill>
                <a:latin typeface="Arial"/>
                <a:ea typeface="Arial"/>
                <a:cs typeface="Arial"/>
                <a:sym typeface="Arial"/>
              </a:defRPr>
            </a:lvl2pPr>
            <a:lvl3pPr marR="0" lvl="2" algn="l" rtl="0">
              <a:lnSpc>
                <a:spcPct val="100000"/>
              </a:lnSpc>
              <a:spcBef>
                <a:spcPts val="240"/>
              </a:spcBef>
              <a:spcAft>
                <a:spcPts val="0"/>
              </a:spcAft>
              <a:buClr>
                <a:srgbClr val="5F5F5F"/>
              </a:buClr>
              <a:buSzPts val="1600"/>
              <a:buFont typeface="Arial"/>
              <a:buChar char="•"/>
              <a:defRPr sz="1200" b="0" i="0" u="none" strike="noStrike" cap="none">
                <a:solidFill>
                  <a:srgbClr val="5F5F5F"/>
                </a:solidFill>
                <a:latin typeface="Arial"/>
                <a:ea typeface="Arial"/>
                <a:cs typeface="Arial"/>
                <a:sym typeface="Arial"/>
              </a:defRPr>
            </a:lvl3pPr>
            <a:lvl4pPr marR="0" lvl="3"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4pPr>
            <a:lvl5pPr marR="0" lvl="4"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5pPr>
            <a:lvl6pPr marR="0" lvl="5"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6pPr>
            <a:lvl7pPr marR="0" lvl="6"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7pPr>
            <a:lvl8pPr marR="0" lvl="7"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8pPr>
            <a:lvl9pPr marR="0" lvl="8"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9pPr>
          </a:lstStyle>
          <a:p>
            <a:endParaRPr dirty="0"/>
          </a:p>
        </p:txBody>
      </p:sp>
      <p:sp>
        <p:nvSpPr>
          <p:cNvPr id="23" name="Google Shape;23;p38"/>
          <p:cNvSpPr txBox="1">
            <a:spLocks noGrp="1"/>
          </p:cNvSpPr>
          <p:nvPr>
            <p:ph type="dt" idx="10"/>
          </p:nvPr>
        </p:nvSpPr>
        <p:spPr>
          <a:xfrm>
            <a:off x="514350" y="4686300"/>
            <a:ext cx="142875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38"/>
          <p:cNvSpPr txBox="1">
            <a:spLocks noGrp="1"/>
          </p:cNvSpPr>
          <p:nvPr>
            <p:ph type="ftr" idx="11"/>
          </p:nvPr>
        </p:nvSpPr>
        <p:spPr>
          <a:xfrm>
            <a:off x="2343150" y="4686300"/>
            <a:ext cx="21717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5" name="Google Shape;25;p38"/>
          <p:cNvSpPr txBox="1">
            <a:spLocks noGrp="1"/>
          </p:cNvSpPr>
          <p:nvPr>
            <p:ph type="sldNum" idx="12"/>
          </p:nvPr>
        </p:nvSpPr>
        <p:spPr>
          <a:xfrm>
            <a:off x="4914900" y="4686300"/>
            <a:ext cx="142875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104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63205" y="463153"/>
            <a:ext cx="5844778"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a:spLocks noGrp="1"/>
          </p:cNvSpPr>
          <p:nvPr>
            <p:ph type="clipArt" idx="2"/>
          </p:nvPr>
        </p:nvSpPr>
        <p:spPr>
          <a:xfrm>
            <a:off x="887016" y="1513285"/>
            <a:ext cx="28575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30"/>
              </a:spcBef>
              <a:spcAft>
                <a:spcPts val="0"/>
              </a:spcAft>
              <a:buClr>
                <a:srgbClr val="5F5F5F"/>
              </a:buClr>
              <a:buSzPts val="2200"/>
              <a:buFont typeface="Arial"/>
              <a:buChar char="•"/>
              <a:defRPr sz="1650" b="0" i="0" u="none" strike="noStrike" cap="none">
                <a:solidFill>
                  <a:srgbClr val="5F5F5F"/>
                </a:solidFill>
                <a:latin typeface="Arial"/>
                <a:ea typeface="Arial"/>
                <a:cs typeface="Arial"/>
                <a:sym typeface="Arial"/>
              </a:defRPr>
            </a:lvl1pPr>
            <a:lvl2pPr marR="0" lvl="1" algn="l" rtl="0">
              <a:lnSpc>
                <a:spcPct val="100000"/>
              </a:lnSpc>
              <a:spcBef>
                <a:spcPts val="270"/>
              </a:spcBef>
              <a:spcAft>
                <a:spcPts val="0"/>
              </a:spcAft>
              <a:buClr>
                <a:srgbClr val="5F5F5F"/>
              </a:buClr>
              <a:buSzPts val="1800"/>
              <a:buFont typeface="Arial"/>
              <a:buChar char="–"/>
              <a:defRPr sz="1350" b="0" i="0" u="none" strike="noStrike" cap="none">
                <a:solidFill>
                  <a:srgbClr val="5F5F5F"/>
                </a:solidFill>
                <a:latin typeface="Arial"/>
                <a:ea typeface="Arial"/>
                <a:cs typeface="Arial"/>
                <a:sym typeface="Arial"/>
              </a:defRPr>
            </a:lvl2pPr>
            <a:lvl3pPr marR="0" lvl="2" algn="l" rtl="0">
              <a:lnSpc>
                <a:spcPct val="100000"/>
              </a:lnSpc>
              <a:spcBef>
                <a:spcPts val="240"/>
              </a:spcBef>
              <a:spcAft>
                <a:spcPts val="0"/>
              </a:spcAft>
              <a:buClr>
                <a:srgbClr val="5F5F5F"/>
              </a:buClr>
              <a:buSzPts val="1600"/>
              <a:buFont typeface="Arial"/>
              <a:buChar char="•"/>
              <a:defRPr sz="1200" b="0" i="0" u="none" strike="noStrike" cap="none">
                <a:solidFill>
                  <a:srgbClr val="5F5F5F"/>
                </a:solidFill>
                <a:latin typeface="Arial"/>
                <a:ea typeface="Arial"/>
                <a:cs typeface="Arial"/>
                <a:sym typeface="Arial"/>
              </a:defRPr>
            </a:lvl3pPr>
            <a:lvl4pPr marR="0" lvl="3"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4pPr>
            <a:lvl5pPr marR="0" lvl="4"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5pPr>
            <a:lvl6pPr marR="0" lvl="5"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6pPr>
            <a:lvl7pPr marR="0" lvl="6"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7pPr>
            <a:lvl8pPr marR="0" lvl="7"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8pPr>
            <a:lvl9pPr marR="0" lvl="8" algn="l" rtl="0">
              <a:lnSpc>
                <a:spcPct val="100000"/>
              </a:lnSpc>
              <a:spcBef>
                <a:spcPts val="210"/>
              </a:spcBef>
              <a:spcAft>
                <a:spcPts val="0"/>
              </a:spcAft>
              <a:buClr>
                <a:srgbClr val="5F5F5F"/>
              </a:buClr>
              <a:buSzPts val="1400"/>
              <a:buFont typeface="Arial"/>
              <a:buChar char="»"/>
              <a:defRPr sz="1050" b="0" i="0" u="none" strike="noStrike" cap="none">
                <a:solidFill>
                  <a:srgbClr val="5F5F5F"/>
                </a:solidFill>
                <a:latin typeface="Arial"/>
                <a:ea typeface="Arial"/>
                <a:cs typeface="Arial"/>
                <a:sym typeface="Arial"/>
              </a:defRPr>
            </a:lvl9pPr>
          </a:lstStyle>
          <a:p>
            <a:endParaRPr dirty="0"/>
          </a:p>
        </p:txBody>
      </p:sp>
      <p:sp>
        <p:nvSpPr>
          <p:cNvPr id="40" name="Google Shape;40;p42"/>
          <p:cNvSpPr txBox="1">
            <a:spLocks noGrp="1"/>
          </p:cNvSpPr>
          <p:nvPr>
            <p:ph type="body" idx="1"/>
          </p:nvPr>
        </p:nvSpPr>
        <p:spPr>
          <a:xfrm>
            <a:off x="3858816" y="1513285"/>
            <a:ext cx="2857500" cy="30861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rgbClr val="5F5F5F"/>
              </a:buClr>
              <a:buSzPts val="1800"/>
              <a:buChar char="•"/>
              <a:defRPr/>
            </a:lvl1pPr>
            <a:lvl2pPr marL="685800" lvl="1" indent="-257175" algn="l">
              <a:lnSpc>
                <a:spcPct val="100000"/>
              </a:lnSpc>
              <a:spcBef>
                <a:spcPts val="270"/>
              </a:spcBef>
              <a:spcAft>
                <a:spcPts val="0"/>
              </a:spcAft>
              <a:buClr>
                <a:srgbClr val="5F5F5F"/>
              </a:buClr>
              <a:buSzPts val="1800"/>
              <a:buChar char="–"/>
              <a:defRPr/>
            </a:lvl2pPr>
            <a:lvl3pPr marL="1028700" lvl="2" indent="-257175" algn="l">
              <a:lnSpc>
                <a:spcPct val="100000"/>
              </a:lnSpc>
              <a:spcBef>
                <a:spcPts val="270"/>
              </a:spcBef>
              <a:spcAft>
                <a:spcPts val="0"/>
              </a:spcAft>
              <a:buClr>
                <a:srgbClr val="5F5F5F"/>
              </a:buClr>
              <a:buSzPts val="1800"/>
              <a:buChar char="•"/>
              <a:defRPr/>
            </a:lvl3pPr>
            <a:lvl4pPr marL="1371600" lvl="3" indent="-257175" algn="l">
              <a:lnSpc>
                <a:spcPct val="100000"/>
              </a:lnSpc>
              <a:spcBef>
                <a:spcPts val="270"/>
              </a:spcBef>
              <a:spcAft>
                <a:spcPts val="0"/>
              </a:spcAft>
              <a:buClr>
                <a:srgbClr val="5F5F5F"/>
              </a:buClr>
              <a:buSzPts val="1800"/>
              <a:buChar char="–"/>
              <a:defRPr/>
            </a:lvl4pPr>
            <a:lvl5pPr marL="1714500" lvl="4" indent="-257175" algn="l">
              <a:lnSpc>
                <a:spcPct val="100000"/>
              </a:lnSpc>
              <a:spcBef>
                <a:spcPts val="270"/>
              </a:spcBef>
              <a:spcAft>
                <a:spcPts val="0"/>
              </a:spcAft>
              <a:buClr>
                <a:srgbClr val="5F5F5F"/>
              </a:buClr>
              <a:buSzPts val="1800"/>
              <a:buChar char="»"/>
              <a:defRPr/>
            </a:lvl5pPr>
            <a:lvl6pPr marL="2057400" lvl="5" indent="-257175" algn="l">
              <a:lnSpc>
                <a:spcPct val="100000"/>
              </a:lnSpc>
              <a:spcBef>
                <a:spcPts val="270"/>
              </a:spcBef>
              <a:spcAft>
                <a:spcPts val="0"/>
              </a:spcAft>
              <a:buClr>
                <a:srgbClr val="5F5F5F"/>
              </a:buClr>
              <a:buSzPts val="1800"/>
              <a:buChar char="»"/>
              <a:defRPr/>
            </a:lvl6pPr>
            <a:lvl7pPr marL="2400300" lvl="6" indent="-257175" algn="l">
              <a:lnSpc>
                <a:spcPct val="100000"/>
              </a:lnSpc>
              <a:spcBef>
                <a:spcPts val="270"/>
              </a:spcBef>
              <a:spcAft>
                <a:spcPts val="0"/>
              </a:spcAft>
              <a:buClr>
                <a:srgbClr val="5F5F5F"/>
              </a:buClr>
              <a:buSzPts val="1800"/>
              <a:buChar char="»"/>
              <a:defRPr/>
            </a:lvl7pPr>
            <a:lvl8pPr marL="2743200" lvl="7" indent="-257175" algn="l">
              <a:lnSpc>
                <a:spcPct val="100000"/>
              </a:lnSpc>
              <a:spcBef>
                <a:spcPts val="270"/>
              </a:spcBef>
              <a:spcAft>
                <a:spcPts val="0"/>
              </a:spcAft>
              <a:buClr>
                <a:srgbClr val="5F5F5F"/>
              </a:buClr>
              <a:buSzPts val="1800"/>
              <a:buChar char="»"/>
              <a:defRPr/>
            </a:lvl8pPr>
            <a:lvl9pPr marL="3086100" lvl="8" indent="-257175" algn="l">
              <a:lnSpc>
                <a:spcPct val="100000"/>
              </a:lnSpc>
              <a:spcBef>
                <a:spcPts val="270"/>
              </a:spcBef>
              <a:spcAft>
                <a:spcPts val="0"/>
              </a:spcAft>
              <a:buClr>
                <a:srgbClr val="5F5F5F"/>
              </a:buClr>
              <a:buSzPts val="1800"/>
              <a:buChar char="»"/>
              <a:defRPr/>
            </a:lvl9pPr>
          </a:lstStyle>
          <a:p>
            <a:endParaRPr/>
          </a:p>
        </p:txBody>
      </p:sp>
      <p:sp>
        <p:nvSpPr>
          <p:cNvPr id="41" name="Google Shape;41;p42"/>
          <p:cNvSpPr txBox="1">
            <a:spLocks noGrp="1"/>
          </p:cNvSpPr>
          <p:nvPr>
            <p:ph type="dt" idx="10"/>
          </p:nvPr>
        </p:nvSpPr>
        <p:spPr>
          <a:xfrm>
            <a:off x="685800" y="4743450"/>
            <a:ext cx="142875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2" name="Google Shape;42;p42"/>
          <p:cNvSpPr txBox="1">
            <a:spLocks noGrp="1"/>
          </p:cNvSpPr>
          <p:nvPr>
            <p:ph type="ftr" idx="11"/>
          </p:nvPr>
        </p:nvSpPr>
        <p:spPr>
          <a:xfrm>
            <a:off x="2514600" y="4743450"/>
            <a:ext cx="21717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3" name="Google Shape;43;p42"/>
          <p:cNvSpPr txBox="1">
            <a:spLocks noGrp="1"/>
          </p:cNvSpPr>
          <p:nvPr>
            <p:ph type="sldNum" idx="12"/>
          </p:nvPr>
        </p:nvSpPr>
        <p:spPr>
          <a:xfrm>
            <a:off x="5086350" y="4743450"/>
            <a:ext cx="142875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050" b="0" i="0" u="none" strike="noStrike" cap="none">
                <a:solidFill>
                  <a:srgbClr val="5F5F5F"/>
                </a:solidFill>
                <a:latin typeface="Arial"/>
                <a:ea typeface="Arial"/>
                <a:cs typeface="Arial"/>
                <a:sym typeface="Aria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2830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248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8313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143000"/>
            <a:ext cx="3028950" cy="3400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143000"/>
            <a:ext cx="3028950" cy="3400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8289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0548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0867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62717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9370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283022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p:nvPicPr>
        <p:blipFill>
          <a:blip r:embed="rId15" cstate="print"/>
          <a:srcRect/>
          <a:stretch>
            <a:fillRect/>
          </a:stretch>
        </p:blipFill>
        <p:spPr bwMode="auto">
          <a:xfrm>
            <a:off x="0" y="0"/>
            <a:ext cx="6858000" cy="464344"/>
          </a:xfrm>
          <a:prstGeom prst="rect">
            <a:avLst/>
          </a:prstGeom>
          <a:noFill/>
          <a:ln w="9525">
            <a:noFill/>
            <a:miter lim="800000"/>
            <a:headEnd/>
            <a:tailEnd/>
          </a:ln>
        </p:spPr>
      </p:pic>
      <p:pic>
        <p:nvPicPr>
          <p:cNvPr id="1027" name="Picture 3" descr="RU_LOGOTYPE_PMS186.eps"/>
          <p:cNvPicPr>
            <a:picLocks noChangeAspect="1"/>
          </p:cNvPicPr>
          <p:nvPr/>
        </p:nvPicPr>
        <p:blipFill>
          <a:blip r:embed="rId16" cstate="print"/>
          <a:srcRect/>
          <a:stretch>
            <a:fillRect/>
          </a:stretch>
        </p:blipFill>
        <p:spPr bwMode="auto">
          <a:xfrm>
            <a:off x="290512" y="107157"/>
            <a:ext cx="1072754" cy="289322"/>
          </a:xfrm>
          <a:prstGeom prst="rect">
            <a:avLst/>
          </a:prstGeom>
          <a:noFill/>
          <a:ln w="9525">
            <a:noFill/>
            <a:miter lim="800000"/>
            <a:headEnd/>
            <a:tailEnd/>
          </a:ln>
        </p:spPr>
      </p:pic>
      <p:sp>
        <p:nvSpPr>
          <p:cNvPr id="1028" name="Rectangle 2"/>
          <p:cNvSpPr>
            <a:spLocks noGrp="1" noChangeArrowheads="1"/>
          </p:cNvSpPr>
          <p:nvPr>
            <p:ph type="title"/>
          </p:nvPr>
        </p:nvSpPr>
        <p:spPr bwMode="auto">
          <a:xfrm>
            <a:off x="342900" y="457200"/>
            <a:ext cx="6172200" cy="6060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342900" y="1143000"/>
            <a:ext cx="6172200" cy="340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4914900" y="4683919"/>
            <a:ext cx="16002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5F5F5F"/>
                </a:solidFill>
              </a:defRPr>
            </a:lvl1pPr>
          </a:lstStyle>
          <a:p>
            <a:fld id="{00000000-1234-1234-1234-123412341234}" type="slidenum">
              <a:rPr lang="en" smtClean="0"/>
              <a:pPr/>
              <a:t>‹#›</a:t>
            </a:fld>
            <a:endParaRPr lang="en" dirty="0"/>
          </a:p>
        </p:txBody>
      </p:sp>
      <p:sp>
        <p:nvSpPr>
          <p:cNvPr id="1031" name="Text Box 10"/>
          <p:cNvSpPr txBox="1">
            <a:spLocks noChangeArrowheads="1"/>
          </p:cNvSpPr>
          <p:nvPr/>
        </p:nvSpPr>
        <p:spPr bwMode="auto">
          <a:xfrm>
            <a:off x="3657600" y="73819"/>
            <a:ext cx="314325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1500">
              <a:solidFill>
                <a:schemeClr val="bg1"/>
              </a:solidFill>
            </a:endParaRP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88305" y="107156"/>
            <a:ext cx="2572462" cy="274320"/>
          </a:xfrm>
          <a:prstGeom prst="rect">
            <a:avLst/>
          </a:prstGeom>
        </p:spPr>
      </p:pic>
    </p:spTree>
    <p:extLst>
      <p:ext uri="{BB962C8B-B14F-4D97-AF65-F5344CB8AC3E}">
        <p14:creationId xmlns:p14="http://schemas.microsoft.com/office/powerpoint/2010/main" val="31192362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rtl="0" eaLnBrk="1" fontAlgn="base" hangingPunct="1">
        <a:spcBef>
          <a:spcPct val="0"/>
        </a:spcBef>
        <a:spcAft>
          <a:spcPct val="0"/>
        </a:spcAft>
        <a:defRPr sz="2250">
          <a:solidFill>
            <a:schemeClr val="tx2"/>
          </a:solidFill>
          <a:latin typeface="+mj-lt"/>
          <a:ea typeface="ヒラギノ角ゴ Pro W3" charset="0"/>
          <a:cs typeface="Geneva" charset="0"/>
        </a:defRPr>
      </a:lvl1pPr>
      <a:lvl2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5pPr>
      <a:lvl6pPr marL="342900" algn="l" rtl="0" eaLnBrk="1" fontAlgn="base" hangingPunct="1">
        <a:spcBef>
          <a:spcPct val="0"/>
        </a:spcBef>
        <a:spcAft>
          <a:spcPct val="0"/>
        </a:spcAft>
        <a:defRPr sz="2250">
          <a:solidFill>
            <a:schemeClr val="tx2"/>
          </a:solidFill>
          <a:latin typeface="Arial" charset="0"/>
        </a:defRPr>
      </a:lvl6pPr>
      <a:lvl7pPr marL="685800" algn="l" rtl="0" eaLnBrk="1" fontAlgn="base" hangingPunct="1">
        <a:spcBef>
          <a:spcPct val="0"/>
        </a:spcBef>
        <a:spcAft>
          <a:spcPct val="0"/>
        </a:spcAft>
        <a:defRPr sz="2250">
          <a:solidFill>
            <a:schemeClr val="tx2"/>
          </a:solidFill>
          <a:latin typeface="Arial" charset="0"/>
        </a:defRPr>
      </a:lvl7pPr>
      <a:lvl8pPr marL="1028700" algn="l" rtl="0" eaLnBrk="1" fontAlgn="base" hangingPunct="1">
        <a:spcBef>
          <a:spcPct val="0"/>
        </a:spcBef>
        <a:spcAft>
          <a:spcPct val="0"/>
        </a:spcAft>
        <a:defRPr sz="2250">
          <a:solidFill>
            <a:schemeClr val="tx2"/>
          </a:solidFill>
          <a:latin typeface="Arial" charset="0"/>
        </a:defRPr>
      </a:lvl8pPr>
      <a:lvl9pPr marL="1371600" algn="l" rtl="0" eaLnBrk="1" fontAlgn="base" hangingPunct="1">
        <a:spcBef>
          <a:spcPct val="0"/>
        </a:spcBef>
        <a:spcAft>
          <a:spcPct val="0"/>
        </a:spcAft>
        <a:defRPr sz="2250">
          <a:solidFill>
            <a:schemeClr val="tx2"/>
          </a:solidFill>
          <a:latin typeface="Arial" charset="0"/>
        </a:defRPr>
      </a:lvl9pPr>
    </p:titleStyle>
    <p:bodyStyle>
      <a:lvl1pPr marL="257175" indent="-257175" algn="l" rtl="0" eaLnBrk="1" fontAlgn="base" hangingPunct="1">
        <a:spcBef>
          <a:spcPct val="20000"/>
        </a:spcBef>
        <a:spcAft>
          <a:spcPct val="0"/>
        </a:spcAft>
        <a:buChar char="•"/>
        <a:defRPr sz="1650">
          <a:solidFill>
            <a:srgbClr val="5F5F5F"/>
          </a:solidFill>
          <a:latin typeface="+mn-lt"/>
          <a:ea typeface="ヒラギノ角ゴ Pro W3" charset="0"/>
          <a:cs typeface="Geneva" charset="0"/>
        </a:defRPr>
      </a:lvl1pPr>
      <a:lvl2pPr marL="557213" indent="-214313" algn="l" rtl="0" eaLnBrk="1" fontAlgn="base" hangingPunct="1">
        <a:spcBef>
          <a:spcPct val="20000"/>
        </a:spcBef>
        <a:spcAft>
          <a:spcPct val="0"/>
        </a:spcAft>
        <a:buChar char="–"/>
        <a:defRPr>
          <a:solidFill>
            <a:srgbClr val="5F5F5F"/>
          </a:solidFill>
          <a:latin typeface="+mn-lt"/>
          <a:ea typeface="Geneva" charset="0"/>
          <a:cs typeface="Geneva" charset="0"/>
        </a:defRPr>
      </a:lvl2pPr>
      <a:lvl3pPr marL="857250" indent="-171450" algn="l" rtl="0" eaLnBrk="1" fontAlgn="base" hangingPunct="1">
        <a:spcBef>
          <a:spcPct val="20000"/>
        </a:spcBef>
        <a:spcAft>
          <a:spcPct val="0"/>
        </a:spcAft>
        <a:buChar char="•"/>
        <a:defRPr sz="1200">
          <a:solidFill>
            <a:srgbClr val="5F5F5F"/>
          </a:solidFill>
          <a:latin typeface="+mn-lt"/>
          <a:ea typeface="Geneva" charset="0"/>
          <a:cs typeface="Geneva" charset="0"/>
        </a:defRPr>
      </a:lvl3pPr>
      <a:lvl4pPr marL="1200150" indent="-171450" algn="l" rtl="0" eaLnBrk="1" fontAlgn="base" hangingPunct="1">
        <a:spcBef>
          <a:spcPct val="20000"/>
        </a:spcBef>
        <a:spcAft>
          <a:spcPct val="0"/>
        </a:spcAft>
        <a:buChar char="–"/>
        <a:defRPr sz="1050">
          <a:solidFill>
            <a:srgbClr val="5F5F5F"/>
          </a:solidFill>
          <a:latin typeface="+mn-lt"/>
          <a:ea typeface="Geneva" charset="0"/>
          <a:cs typeface="Geneva" charset="0"/>
        </a:defRPr>
      </a:lvl4pPr>
      <a:lvl5pPr marL="1543050" indent="-171450" algn="l" rtl="0" eaLnBrk="1" fontAlgn="base" hangingPunct="1">
        <a:spcBef>
          <a:spcPct val="20000"/>
        </a:spcBef>
        <a:spcAft>
          <a:spcPct val="0"/>
        </a:spcAft>
        <a:buChar char="»"/>
        <a:defRPr sz="1050">
          <a:solidFill>
            <a:srgbClr val="5F5F5F"/>
          </a:solidFill>
          <a:latin typeface="+mn-lt"/>
          <a:ea typeface="Geneva" charset="0"/>
          <a:cs typeface="Geneva" charset="0"/>
        </a:defRPr>
      </a:lvl5pPr>
      <a:lvl6pPr marL="1885950" indent="-171450" algn="l" rtl="0" eaLnBrk="1" fontAlgn="base" hangingPunct="1">
        <a:spcBef>
          <a:spcPct val="20000"/>
        </a:spcBef>
        <a:spcAft>
          <a:spcPct val="0"/>
        </a:spcAft>
        <a:buChar char="»"/>
        <a:defRPr sz="1050">
          <a:solidFill>
            <a:srgbClr val="5F5F5F"/>
          </a:solidFill>
          <a:latin typeface="+mn-lt"/>
        </a:defRPr>
      </a:lvl6pPr>
      <a:lvl7pPr marL="2228850" indent="-171450" algn="l" rtl="0" eaLnBrk="1" fontAlgn="base" hangingPunct="1">
        <a:spcBef>
          <a:spcPct val="20000"/>
        </a:spcBef>
        <a:spcAft>
          <a:spcPct val="0"/>
        </a:spcAft>
        <a:buChar char="»"/>
        <a:defRPr sz="1050">
          <a:solidFill>
            <a:srgbClr val="5F5F5F"/>
          </a:solidFill>
          <a:latin typeface="+mn-lt"/>
        </a:defRPr>
      </a:lvl7pPr>
      <a:lvl8pPr marL="2571750" indent="-171450" algn="l" rtl="0" eaLnBrk="1" fontAlgn="base" hangingPunct="1">
        <a:spcBef>
          <a:spcPct val="20000"/>
        </a:spcBef>
        <a:spcAft>
          <a:spcPct val="0"/>
        </a:spcAft>
        <a:buChar char="»"/>
        <a:defRPr sz="1050">
          <a:solidFill>
            <a:srgbClr val="5F5F5F"/>
          </a:solidFill>
          <a:latin typeface="+mn-lt"/>
        </a:defRPr>
      </a:lvl8pPr>
      <a:lvl9pPr marL="2914650" indent="-171450" algn="l" rtl="0" eaLnBrk="1" fontAlgn="base" hangingPunct="1">
        <a:spcBef>
          <a:spcPct val="20000"/>
        </a:spcBef>
        <a:spcAft>
          <a:spcPct val="0"/>
        </a:spcAft>
        <a:buChar char="»"/>
        <a:defRPr sz="105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go.osu.edu/disabilitycompetencies" TargetMode="External"/><Relationship Id="rId7" Type="http://schemas.openxmlformats.org/officeDocument/2006/relationships/hyperlink" Target="http://www.hcardd.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admd.org/" TargetMode="External"/><Relationship Id="rId5" Type="http://schemas.openxmlformats.org/officeDocument/2006/relationships/hyperlink" Target="https://vkc.mc.vanderbilt.edu/etoolkit" TargetMode="External"/><Relationship Id="rId4" Type="http://schemas.openxmlformats.org/officeDocument/2006/relationships/hyperlink" Target="http://www.iddhealthtraining.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
          <p:cNvSpPr txBox="1">
            <a:spLocks noGrp="1"/>
          </p:cNvSpPr>
          <p:nvPr>
            <p:ph type="subTitle" idx="1"/>
          </p:nvPr>
        </p:nvSpPr>
        <p:spPr>
          <a:xfrm>
            <a:off x="2439590" y="2299574"/>
            <a:ext cx="4418410" cy="1703784"/>
          </a:xfrm>
          <a:prstGeom prst="rect">
            <a:avLst/>
          </a:prstGeom>
          <a:noFill/>
          <a:ln>
            <a:noFill/>
          </a:ln>
        </p:spPr>
        <p:txBody>
          <a:bodyPr spcFirstLastPara="1" wrap="square" lIns="68569" tIns="34275" rIns="68569" bIns="34275" anchor="t" anchorCtr="0">
            <a:noAutofit/>
          </a:bodyPr>
          <a:lstStyle/>
          <a:p>
            <a:pPr marL="0" indent="0">
              <a:spcBef>
                <a:spcPts val="0"/>
              </a:spcBef>
            </a:pPr>
            <a:endParaRPr dirty="0">
              <a:solidFill>
                <a:srgbClr val="3F3F3F"/>
              </a:solidFill>
            </a:endParaRPr>
          </a:p>
          <a:p>
            <a:pPr marL="0" indent="0">
              <a:spcBef>
                <a:spcPts val="270"/>
              </a:spcBef>
              <a:buSzPts val="1800"/>
            </a:pPr>
            <a:endParaRPr sz="1350" dirty="0">
              <a:solidFill>
                <a:srgbClr val="3F3F3F"/>
              </a:solidFill>
            </a:endParaRPr>
          </a:p>
          <a:p>
            <a:pPr marL="0" indent="0">
              <a:spcBef>
                <a:spcPts val="270"/>
              </a:spcBef>
              <a:buSzPts val="1800"/>
            </a:pPr>
            <a:r>
              <a:rPr lang="en" sz="1350" dirty="0">
                <a:solidFill>
                  <a:srgbClr val="3F3F3F"/>
                </a:solidFill>
              </a:rPr>
              <a:t>Dr. Sheryl White-Scott, FACP, FAAIDD</a:t>
            </a:r>
            <a:endParaRPr dirty="0">
              <a:solidFill>
                <a:srgbClr val="3F3F3F"/>
              </a:solidFill>
            </a:endParaRPr>
          </a:p>
          <a:p>
            <a:pPr marL="0" indent="0">
              <a:spcBef>
                <a:spcPts val="270"/>
              </a:spcBef>
              <a:buSzPts val="1800"/>
            </a:pPr>
            <a:r>
              <a:rPr lang="en" sz="1350" dirty="0">
                <a:solidFill>
                  <a:srgbClr val="3F3F3F"/>
                </a:solidFill>
              </a:rPr>
              <a:t>Medical Consultant, The Boggs Center on Developmental Disabilities - RWJMS</a:t>
            </a:r>
            <a:endParaRPr sz="1350" dirty="0">
              <a:solidFill>
                <a:srgbClr val="3F3F3F"/>
              </a:solidFill>
            </a:endParaRPr>
          </a:p>
          <a:p>
            <a:pPr marL="0" indent="0">
              <a:spcBef>
                <a:spcPts val="270"/>
              </a:spcBef>
              <a:buSzPts val="1800"/>
            </a:pPr>
            <a:r>
              <a:rPr lang="en" sz="1350" dirty="0">
                <a:solidFill>
                  <a:srgbClr val="3F3F3F"/>
                </a:solidFill>
              </a:rPr>
              <a:t>Medical Specialist, Metro DDSO, NYSOPWDD</a:t>
            </a:r>
            <a:endParaRPr dirty="0">
              <a:solidFill>
                <a:srgbClr val="3F3F3F"/>
              </a:solidFill>
            </a:endParaRPr>
          </a:p>
          <a:p>
            <a:pPr marL="0" indent="0">
              <a:spcBef>
                <a:spcPts val="270"/>
              </a:spcBef>
              <a:buSzPts val="1800"/>
            </a:pPr>
            <a:r>
              <a:rPr lang="en" sz="1350" dirty="0">
                <a:solidFill>
                  <a:srgbClr val="3F3F3F"/>
                </a:solidFill>
              </a:rPr>
              <a:t>Assistant Clinical Professor, New York Medical College </a:t>
            </a:r>
            <a:endParaRPr sz="1350" dirty="0">
              <a:solidFill>
                <a:srgbClr val="3F3F3F"/>
              </a:solidFill>
            </a:endParaRPr>
          </a:p>
          <a:p>
            <a:pPr marL="0" indent="0">
              <a:spcBef>
                <a:spcPts val="270"/>
              </a:spcBef>
              <a:buSzPts val="1800"/>
            </a:pPr>
            <a:endParaRPr dirty="0">
              <a:solidFill>
                <a:srgbClr val="3F3F3F"/>
              </a:solidFill>
            </a:endParaRPr>
          </a:p>
        </p:txBody>
      </p:sp>
      <p:sp>
        <p:nvSpPr>
          <p:cNvPr id="76" name="Google Shape;76;p1"/>
          <p:cNvSpPr txBox="1">
            <a:spLocks noGrp="1"/>
          </p:cNvSpPr>
          <p:nvPr>
            <p:ph type="ctrTitle"/>
          </p:nvPr>
        </p:nvSpPr>
        <p:spPr>
          <a:xfrm>
            <a:off x="707920" y="1187756"/>
            <a:ext cx="4416552" cy="804279"/>
          </a:xfrm>
          <a:prstGeom prst="rect">
            <a:avLst/>
          </a:prstGeom>
          <a:noFill/>
          <a:ln>
            <a:noFill/>
          </a:ln>
        </p:spPr>
        <p:txBody>
          <a:bodyPr spcFirstLastPara="1" wrap="square" lIns="68569" tIns="34275" rIns="68569" bIns="34275" anchor="ctr" anchorCtr="0">
            <a:noAutofit/>
          </a:bodyPr>
          <a:lstStyle/>
          <a:p>
            <a:br>
              <a:rPr lang="en" sz="2430" dirty="0"/>
            </a:br>
            <a:br>
              <a:rPr lang="en" sz="2430" dirty="0"/>
            </a:br>
            <a:r>
              <a:rPr lang="en" sz="2430" dirty="0">
                <a:solidFill>
                  <a:srgbClr val="C00000"/>
                </a:solidFill>
              </a:rPr>
              <a:t>What’s Developmental Disabilities Got To Do With It?</a:t>
            </a:r>
            <a:br>
              <a:rPr lang="en" sz="2430" dirty="0">
                <a:solidFill>
                  <a:srgbClr val="C00000"/>
                </a:solidFill>
              </a:rPr>
            </a:br>
            <a:r>
              <a:rPr lang="en" sz="1823" dirty="0">
                <a:solidFill>
                  <a:srgbClr val="C00000"/>
                </a:solidFill>
              </a:rPr>
              <a:t>PRIMARY CARE CHALLENGES &amp; DEVELOPMENTAL DISABILITIES</a:t>
            </a:r>
            <a:endParaRPr sz="1823" dirty="0">
              <a:solidFill>
                <a:srgbClr val="C00000"/>
              </a:solidFill>
            </a:endParaRPr>
          </a:p>
        </p:txBody>
      </p:sp>
      <p:sp>
        <p:nvSpPr>
          <p:cNvPr id="4" name="Subtitle 2">
            <a:extLst>
              <a:ext uri="{FF2B5EF4-FFF2-40B4-BE49-F238E27FC236}">
                <a16:creationId xmlns:a16="http://schemas.microsoft.com/office/drawing/2014/main" id="{DB32F2CF-8704-3644-9A90-556067C6879F}"/>
              </a:ext>
            </a:extLst>
          </p:cNvPr>
          <p:cNvSpPr txBox="1">
            <a:spLocks/>
          </p:cNvSpPr>
          <p:nvPr/>
        </p:nvSpPr>
        <p:spPr bwMode="auto">
          <a:xfrm>
            <a:off x="51391" y="4270309"/>
            <a:ext cx="6806609"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2200">
                <a:solidFill>
                  <a:schemeClr val="tx1"/>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a:spcBef>
                <a:spcPts val="0"/>
              </a:spcBef>
            </a:pPr>
            <a:r>
              <a:rPr lang="en-US" sz="1100" i="1" dirty="0"/>
              <a:t>Building Capacity to Improve Adult Health Care for Patients </a:t>
            </a:r>
            <a:r>
              <a:rPr lang="en-US" sz="1100" dirty="0"/>
              <a:t>with I/DD </a:t>
            </a:r>
          </a:p>
          <a:p>
            <a:pPr>
              <a:spcBef>
                <a:spcPts val="0"/>
              </a:spcBef>
            </a:pPr>
            <a:r>
              <a:rPr lang="en-US" sz="1100" dirty="0"/>
              <a:t> is a project of The Boggs Center with funding from the NJ Council on Developmental Disabilities</a:t>
            </a:r>
            <a:endParaRPr lang="en-US" sz="11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Outcome – A.S.</a:t>
            </a:r>
            <a:endParaRPr dirty="0"/>
          </a:p>
        </p:txBody>
      </p:sp>
      <p:sp>
        <p:nvSpPr>
          <p:cNvPr id="138" name="Google Shape;138;p10"/>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66700" indent="-285750">
              <a:spcBef>
                <a:spcPts val="0"/>
              </a:spcBef>
              <a:buClr>
                <a:srgbClr val="3F3F3F"/>
              </a:buClr>
              <a:buSzPts val="2200"/>
              <a:buFont typeface="Arial" panose="020B0604020202020204" pitchFamily="34" charset="0"/>
              <a:buChar char="•"/>
            </a:pPr>
            <a:r>
              <a:rPr lang="en" dirty="0">
                <a:solidFill>
                  <a:srgbClr val="3F3F3F"/>
                </a:solidFill>
              </a:rPr>
              <a:t>Clinical Outcome</a:t>
            </a:r>
            <a:endParaRPr dirty="0">
              <a:solidFill>
                <a:srgbClr val="3F3F3F"/>
              </a:solidFill>
            </a:endParaRPr>
          </a:p>
          <a:p>
            <a:pPr lvl="1" indent="-276225">
              <a:spcBef>
                <a:spcPts val="0"/>
              </a:spcBef>
              <a:buClr>
                <a:srgbClr val="3F3F3F"/>
              </a:buClr>
              <a:buSzPts val="2200"/>
              <a:buChar char="○"/>
            </a:pPr>
            <a:r>
              <a:rPr lang="en" sz="1650" dirty="0">
                <a:solidFill>
                  <a:srgbClr val="3F3F3F"/>
                </a:solidFill>
              </a:rPr>
              <a:t>Diagnosed with Type I Diabetes</a:t>
            </a:r>
            <a:endParaRPr sz="1650" dirty="0">
              <a:solidFill>
                <a:srgbClr val="3F3F3F"/>
              </a:solidFill>
            </a:endParaRPr>
          </a:p>
          <a:p>
            <a:pPr lvl="1" indent="-276225">
              <a:spcBef>
                <a:spcPts val="0"/>
              </a:spcBef>
              <a:buClr>
                <a:srgbClr val="3F3F3F"/>
              </a:buClr>
              <a:buSzPts val="2200"/>
              <a:buChar char="○"/>
            </a:pPr>
            <a:r>
              <a:rPr lang="en" sz="1650" dirty="0">
                <a:solidFill>
                  <a:srgbClr val="3F3F3F"/>
                </a:solidFill>
              </a:rPr>
              <a:t>Discharged home on insulin and oral hypoglycemic medications</a:t>
            </a:r>
            <a:endParaRPr sz="1650" dirty="0">
              <a:solidFill>
                <a:srgbClr val="3F3F3F"/>
              </a:solidFill>
            </a:endParaRPr>
          </a:p>
          <a:p>
            <a:pPr lvl="1" indent="-276225">
              <a:spcBef>
                <a:spcPts val="0"/>
              </a:spcBef>
              <a:buClr>
                <a:srgbClr val="3F3F3F"/>
              </a:buClr>
              <a:buSzPts val="2200"/>
              <a:buChar char="○"/>
            </a:pPr>
            <a:r>
              <a:rPr lang="en" sz="1650" dirty="0">
                <a:solidFill>
                  <a:srgbClr val="3F3F3F"/>
                </a:solidFill>
              </a:rPr>
              <a:t>Continues to have challenges with insulin regimen, </a:t>
            </a:r>
            <a:r>
              <a:rPr lang="en" sz="1650" dirty="0" err="1">
                <a:solidFill>
                  <a:srgbClr val="3F3F3F"/>
                </a:solidFill>
              </a:rPr>
              <a:t>fingersticks</a:t>
            </a:r>
            <a:r>
              <a:rPr lang="en" sz="1650" dirty="0">
                <a:solidFill>
                  <a:srgbClr val="3F3F3F"/>
                </a:solidFill>
              </a:rPr>
              <a:t> &amp; dietary restrictions</a:t>
            </a:r>
            <a:endParaRPr sz="1650" dirty="0">
              <a:solidFill>
                <a:srgbClr val="3F3F3F"/>
              </a:solidFill>
            </a:endParaRPr>
          </a:p>
          <a:p>
            <a:pPr marL="266700" indent="-285750">
              <a:spcBef>
                <a:spcPts val="0"/>
              </a:spcBef>
              <a:buClr>
                <a:srgbClr val="3F3F3F"/>
              </a:buClr>
              <a:buSzPts val="2200"/>
              <a:buFont typeface="Arial" panose="020B0604020202020204" pitchFamily="34" charset="0"/>
              <a:buChar char="•"/>
            </a:pPr>
            <a:r>
              <a:rPr lang="en" dirty="0">
                <a:solidFill>
                  <a:srgbClr val="3F3F3F"/>
                </a:solidFill>
              </a:rPr>
              <a:t>Clinical Challenges &amp; Resolutions</a:t>
            </a:r>
            <a:endParaRPr dirty="0">
              <a:solidFill>
                <a:srgbClr val="3F3F3F"/>
              </a:solidFill>
            </a:endParaRPr>
          </a:p>
          <a:p>
            <a:pPr lvl="1" indent="-276225">
              <a:spcBef>
                <a:spcPts val="0"/>
              </a:spcBef>
              <a:buClr>
                <a:srgbClr val="3F3F3F"/>
              </a:buClr>
              <a:buSzPts val="2200"/>
              <a:buChar char="○"/>
            </a:pPr>
            <a:r>
              <a:rPr lang="en" sz="1650" dirty="0">
                <a:solidFill>
                  <a:srgbClr val="3F3F3F"/>
                </a:solidFill>
              </a:rPr>
              <a:t>Clinical presentations may be atypical and variable</a:t>
            </a:r>
            <a:endParaRPr sz="1650" dirty="0">
              <a:solidFill>
                <a:srgbClr val="3F3F3F"/>
              </a:solidFill>
            </a:endParaRPr>
          </a:p>
          <a:p>
            <a:pPr lvl="1" indent="-276225">
              <a:spcBef>
                <a:spcPts val="0"/>
              </a:spcBef>
              <a:buClr>
                <a:srgbClr val="3F3F3F"/>
              </a:buClr>
              <a:buSzPts val="2200"/>
              <a:buChar char="○"/>
            </a:pPr>
            <a:r>
              <a:rPr lang="en" sz="1650" dirty="0">
                <a:solidFill>
                  <a:srgbClr val="3F3F3F"/>
                </a:solidFill>
              </a:rPr>
              <a:t>Comprehensive history and physical are indicated</a:t>
            </a:r>
            <a:endParaRPr sz="1650" dirty="0">
              <a:solidFill>
                <a:srgbClr val="3F3F3F"/>
              </a:solidFill>
            </a:endParaRPr>
          </a:p>
          <a:p>
            <a:pPr lvl="1" indent="-276225">
              <a:spcBef>
                <a:spcPts val="0"/>
              </a:spcBef>
              <a:buClr>
                <a:srgbClr val="3F3F3F"/>
              </a:buClr>
              <a:buSzPts val="2200"/>
              <a:buChar char="○"/>
            </a:pPr>
            <a:r>
              <a:rPr lang="en" sz="1650" dirty="0">
                <a:solidFill>
                  <a:srgbClr val="3F3F3F"/>
                </a:solidFill>
              </a:rPr>
              <a:t>Communication methods and natural supports are the key</a:t>
            </a:r>
            <a:endParaRPr sz="165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Barriers to Health Care</a:t>
            </a:r>
            <a:endParaRPr dirty="0"/>
          </a:p>
        </p:txBody>
      </p:sp>
      <p:sp>
        <p:nvSpPr>
          <p:cNvPr id="145" name="Google Shape;145;p11"/>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71462"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Lack of information</a:t>
            </a:r>
            <a:endParaRPr sz="1800" dirty="0">
              <a:solidFill>
                <a:srgbClr val="3F3F3F"/>
              </a:solidFill>
            </a:endParaRPr>
          </a:p>
          <a:p>
            <a:pPr marL="271462" indent="-285750">
              <a:lnSpc>
                <a:spcPct val="90000"/>
              </a:lnSpc>
              <a:spcBef>
                <a:spcPts val="315"/>
              </a:spcBef>
              <a:buClr>
                <a:srgbClr val="3F3F3F"/>
              </a:buClr>
              <a:buSzPts val="2400"/>
              <a:buFont typeface="Arial" panose="020B0604020202020204" pitchFamily="34" charset="0"/>
              <a:buChar char="•"/>
            </a:pPr>
            <a:r>
              <a:rPr lang="en" sz="1800" dirty="0">
                <a:solidFill>
                  <a:srgbClr val="3F3F3F"/>
                </a:solidFill>
              </a:rPr>
              <a:t>Shortage of appropriately trained health providers</a:t>
            </a:r>
            <a:endParaRPr sz="1800" dirty="0">
              <a:solidFill>
                <a:srgbClr val="3F3F3F"/>
              </a:solidFill>
            </a:endParaRPr>
          </a:p>
          <a:p>
            <a:pPr marL="271462" indent="-285750">
              <a:lnSpc>
                <a:spcPct val="90000"/>
              </a:lnSpc>
              <a:spcBef>
                <a:spcPts val="315"/>
              </a:spcBef>
              <a:buClr>
                <a:srgbClr val="3F3F3F"/>
              </a:buClr>
              <a:buSzPts val="2400"/>
              <a:buFont typeface="Arial" panose="020B0604020202020204" pitchFamily="34" charset="0"/>
              <a:buChar char="•"/>
            </a:pPr>
            <a:r>
              <a:rPr lang="en" sz="1800" dirty="0">
                <a:solidFill>
                  <a:srgbClr val="3F3F3F"/>
                </a:solidFill>
              </a:rPr>
              <a:t>Access and transportation problems</a:t>
            </a:r>
            <a:endParaRPr sz="1800" dirty="0">
              <a:solidFill>
                <a:srgbClr val="3F3F3F"/>
              </a:solidFill>
            </a:endParaRPr>
          </a:p>
          <a:p>
            <a:pPr marL="271462" indent="-285750">
              <a:lnSpc>
                <a:spcPct val="90000"/>
              </a:lnSpc>
              <a:spcBef>
                <a:spcPts val="315"/>
              </a:spcBef>
              <a:buClr>
                <a:srgbClr val="3F3F3F"/>
              </a:buClr>
              <a:buSzPts val="2400"/>
              <a:buFont typeface="Arial" panose="020B0604020202020204" pitchFamily="34" charset="0"/>
              <a:buChar char="•"/>
            </a:pPr>
            <a:r>
              <a:rPr lang="en" sz="1800" dirty="0">
                <a:solidFill>
                  <a:srgbClr val="3F3F3F"/>
                </a:solidFill>
              </a:rPr>
              <a:t>Lack of appropriate equipment</a:t>
            </a:r>
            <a:endParaRPr sz="1800" dirty="0">
              <a:solidFill>
                <a:srgbClr val="3F3F3F"/>
              </a:solidFill>
            </a:endParaRPr>
          </a:p>
          <a:p>
            <a:pPr marL="271462" indent="-285750">
              <a:lnSpc>
                <a:spcPct val="90000"/>
              </a:lnSpc>
              <a:spcBef>
                <a:spcPts val="315"/>
              </a:spcBef>
              <a:buClr>
                <a:srgbClr val="3F3F3F"/>
              </a:buClr>
              <a:buSzPts val="2400"/>
              <a:buFont typeface="Arial" panose="020B0604020202020204" pitchFamily="34" charset="0"/>
              <a:buChar char="•"/>
            </a:pPr>
            <a:r>
              <a:rPr lang="en" sz="1800" dirty="0">
                <a:solidFill>
                  <a:srgbClr val="3F3F3F"/>
                </a:solidFill>
              </a:rPr>
              <a:t>Lack of health insurance coverage</a:t>
            </a:r>
            <a:endParaRPr sz="1800" dirty="0">
              <a:solidFill>
                <a:srgbClr val="3F3F3F"/>
              </a:solidFill>
            </a:endParaRPr>
          </a:p>
          <a:p>
            <a:pPr marL="271462" indent="-285750">
              <a:lnSpc>
                <a:spcPct val="90000"/>
              </a:lnSpc>
              <a:spcBef>
                <a:spcPts val="315"/>
              </a:spcBef>
              <a:buClr>
                <a:srgbClr val="3F3F3F"/>
              </a:buClr>
              <a:buSzPts val="2400"/>
              <a:buFont typeface="Arial" panose="020B0604020202020204" pitchFamily="34" charset="0"/>
              <a:buChar char="•"/>
            </a:pPr>
            <a:r>
              <a:rPr lang="en" sz="1800" dirty="0">
                <a:solidFill>
                  <a:srgbClr val="3F3F3F"/>
                </a:solidFill>
              </a:rPr>
              <a:t>Cultural and language barriers</a:t>
            </a:r>
            <a:endParaRPr sz="1800" dirty="0">
              <a:solidFill>
                <a:srgbClr val="3F3F3F"/>
              </a:solidFill>
            </a:endParaRPr>
          </a:p>
          <a:p>
            <a:pPr marL="271462" indent="-285750">
              <a:lnSpc>
                <a:spcPct val="90000"/>
              </a:lnSpc>
              <a:spcBef>
                <a:spcPts val="315"/>
              </a:spcBef>
              <a:buClr>
                <a:srgbClr val="3F3F3F"/>
              </a:buClr>
              <a:buSzPts val="2400"/>
              <a:buFont typeface="Arial" panose="020B0604020202020204" pitchFamily="34" charset="0"/>
              <a:buChar char="•"/>
            </a:pPr>
            <a:r>
              <a:rPr lang="en" sz="1800" dirty="0">
                <a:solidFill>
                  <a:srgbClr val="3F3F3F"/>
                </a:solidFill>
              </a:rPr>
              <a:t>Limited patient education materials</a:t>
            </a:r>
            <a:endParaRPr sz="1800" dirty="0">
              <a:solidFill>
                <a:srgbClr val="3F3F3F"/>
              </a:solidFill>
            </a:endParaRPr>
          </a:p>
          <a:p>
            <a:pPr marL="0" lvl="1" indent="0">
              <a:lnSpc>
                <a:spcPct val="90000"/>
              </a:lnSpc>
              <a:spcBef>
                <a:spcPts val="158"/>
              </a:spcBef>
              <a:buSzPts val="1050"/>
              <a:buNone/>
            </a:pPr>
            <a:endParaRPr sz="825" dirty="0">
              <a:solidFill>
                <a:srgbClr val="3F3F3F"/>
              </a:solidFill>
            </a:endParaRPr>
          </a:p>
          <a:p>
            <a:pPr marL="0" lvl="1" indent="0">
              <a:lnSpc>
                <a:spcPct val="90000"/>
              </a:lnSpc>
              <a:spcBef>
                <a:spcPts val="158"/>
              </a:spcBef>
              <a:buSzPts val="1050"/>
              <a:buNone/>
            </a:pPr>
            <a:r>
              <a:rPr lang="en" sz="825" dirty="0">
                <a:solidFill>
                  <a:srgbClr val="3F3F3F"/>
                </a:solidFill>
              </a:rPr>
              <a:t>HEALTHY PEOPLE 2010, SURGEON GENERAL’S REPORT ON HEALTH DISPARITIES AND MENTAL RETARDATION 2002</a:t>
            </a:r>
            <a:endParaRPr sz="825"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 calcmode="lin" valueType="num">
                                      <p:cBhvr additive="base">
                                        <p:cTn id="7" dur="500"/>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 calcmode="lin" valueType="num">
                                      <p:cBhvr additive="base">
                                        <p:cTn id="12" dur="500"/>
                                        <p:tgtEl>
                                          <p:spTgt spid="1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 calcmode="lin" valueType="num">
                                      <p:cBhvr additive="base">
                                        <p:cTn id="17" dur="500"/>
                                        <p:tgtEl>
                                          <p:spTgt spid="1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 calcmode="lin" valueType="num">
                                      <p:cBhvr additive="base">
                                        <p:cTn id="22" dur="500"/>
                                        <p:tgtEl>
                                          <p:spTgt spid="1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 calcmode="lin" valueType="num">
                                      <p:cBhvr additive="base">
                                        <p:cTn id="27" dur="500"/>
                                        <p:tgtEl>
                                          <p:spTgt spid="1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 calcmode="lin" valueType="num">
                                      <p:cBhvr additive="base">
                                        <p:cTn id="32" dur="500"/>
                                        <p:tgtEl>
                                          <p:spTgt spid="14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45">
                                            <p:txEl>
                                              <p:pRg st="6" end="6"/>
                                            </p:txEl>
                                          </p:spTgt>
                                        </p:tgtEl>
                                        <p:attrNameLst>
                                          <p:attrName>style.visibility</p:attrName>
                                        </p:attrNameLst>
                                      </p:cBhvr>
                                      <p:to>
                                        <p:strVal val="visible"/>
                                      </p:to>
                                    </p:set>
                                    <p:anim calcmode="lin" valueType="num">
                                      <p:cBhvr additive="base">
                                        <p:cTn id="37" dur="500"/>
                                        <p:tgtEl>
                                          <p:spTgt spid="14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145">
                                            <p:txEl>
                                              <p:pRg st="8" end="8"/>
                                            </p:txEl>
                                          </p:spTgt>
                                        </p:tgtEl>
                                        <p:attrNameLst>
                                          <p:attrName>style.visibility</p:attrName>
                                        </p:attrNameLst>
                                      </p:cBhvr>
                                      <p:to>
                                        <p:strVal val="visible"/>
                                      </p:to>
                                    </p:set>
                                    <p:anim calcmode="lin" valueType="num">
                                      <p:cBhvr additive="base">
                                        <p:cTn id="42" dur="500"/>
                                        <p:tgtEl>
                                          <p:spTgt spid="14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342900" y="520995"/>
            <a:ext cx="6172200" cy="606029"/>
          </a:xfrm>
          <a:prstGeom prst="rect">
            <a:avLst/>
          </a:prstGeom>
          <a:noFill/>
          <a:ln>
            <a:noFill/>
          </a:ln>
        </p:spPr>
        <p:txBody>
          <a:bodyPr spcFirstLastPara="1" wrap="square" lIns="68569" tIns="34275" rIns="68569" bIns="34275" anchor="ctr" anchorCtr="0">
            <a:noAutofit/>
          </a:bodyPr>
          <a:lstStyle/>
          <a:p>
            <a:pPr algn="ctr"/>
            <a:r>
              <a:rPr lang="en" dirty="0"/>
              <a:t>Focus Group - Rutgers Robert Wood Johnson Medical School</a:t>
            </a:r>
            <a:endParaRPr dirty="0"/>
          </a:p>
        </p:txBody>
      </p:sp>
      <p:sp>
        <p:nvSpPr>
          <p:cNvPr id="151" name="Google Shape;151;p12"/>
          <p:cNvSpPr txBox="1">
            <a:spLocks noGrp="1"/>
          </p:cNvSpPr>
          <p:nvPr>
            <p:ph idx="1"/>
          </p:nvPr>
        </p:nvSpPr>
        <p:spPr>
          <a:xfrm>
            <a:off x="342900" y="1206795"/>
            <a:ext cx="6172200" cy="3400425"/>
          </a:xfrm>
          <a:prstGeom prst="rect">
            <a:avLst/>
          </a:prstGeom>
          <a:noFill/>
          <a:ln>
            <a:noFill/>
          </a:ln>
        </p:spPr>
        <p:txBody>
          <a:bodyPr spcFirstLastPara="1" wrap="square" lIns="68569" tIns="34275" rIns="68569" bIns="34275" anchor="t" anchorCtr="0">
            <a:noAutofit/>
          </a:bodyPr>
          <a:lstStyle/>
          <a:p>
            <a:pPr indent="-285750">
              <a:buClr>
                <a:srgbClr val="3F3F3F"/>
              </a:buClr>
              <a:buSzPts val="2400"/>
              <a:buFont typeface="Arial" panose="020B0604020202020204" pitchFamily="34" charset="0"/>
              <a:buChar char="•"/>
            </a:pPr>
            <a:r>
              <a:rPr lang="en" sz="1800" dirty="0">
                <a:solidFill>
                  <a:srgbClr val="3F3F3F"/>
                </a:solidFill>
              </a:rPr>
              <a:t>Barriers to Care</a:t>
            </a:r>
            <a:endParaRPr sz="1800" dirty="0">
              <a:solidFill>
                <a:srgbClr val="3F3F3F"/>
              </a:solidFill>
            </a:endParaRPr>
          </a:p>
          <a:p>
            <a:pPr lvl="1" indent="-285750">
              <a:buClr>
                <a:srgbClr val="3F3F3F"/>
              </a:buClr>
              <a:buSzPts val="2400"/>
              <a:buChar char="○"/>
            </a:pPr>
            <a:r>
              <a:rPr lang="en" dirty="0">
                <a:solidFill>
                  <a:srgbClr val="3F3F3F"/>
                </a:solidFill>
              </a:rPr>
              <a:t>Limited knowledge and ability to communicate</a:t>
            </a:r>
            <a:endParaRPr dirty="0">
              <a:solidFill>
                <a:srgbClr val="3F3F3F"/>
              </a:solidFill>
            </a:endParaRPr>
          </a:p>
          <a:p>
            <a:pPr lvl="1" indent="-285750">
              <a:buClr>
                <a:srgbClr val="3F3F3F"/>
              </a:buClr>
              <a:buSzPts val="2400"/>
              <a:buChar char="○"/>
            </a:pPr>
            <a:r>
              <a:rPr lang="en" dirty="0">
                <a:solidFill>
                  <a:srgbClr val="3F3F3F"/>
                </a:solidFill>
              </a:rPr>
              <a:t>Lack of knowledge of community resources</a:t>
            </a:r>
            <a:endParaRPr dirty="0">
              <a:solidFill>
                <a:srgbClr val="3F3F3F"/>
              </a:solidFill>
            </a:endParaRPr>
          </a:p>
          <a:p>
            <a:pPr lvl="1" indent="-285750">
              <a:buClr>
                <a:srgbClr val="3F3F3F"/>
              </a:buClr>
              <a:buSzPts val="2400"/>
              <a:buChar char="○"/>
            </a:pPr>
            <a:r>
              <a:rPr lang="en" dirty="0">
                <a:solidFill>
                  <a:srgbClr val="3F3F3F"/>
                </a:solidFill>
              </a:rPr>
              <a:t>Lack of psychiatric and behavioral consultation &amp; treatment</a:t>
            </a:r>
            <a:endParaRPr dirty="0">
              <a:solidFill>
                <a:srgbClr val="3F3F3F"/>
              </a:solidFill>
            </a:endParaRPr>
          </a:p>
          <a:p>
            <a:pPr marL="0" lvl="1" indent="0">
              <a:buNone/>
            </a:pPr>
            <a:endParaRPr sz="825" dirty="0">
              <a:solidFill>
                <a:srgbClr val="3F3F3F"/>
              </a:solidFill>
            </a:endParaRPr>
          </a:p>
          <a:p>
            <a:pPr marL="0" lvl="1" indent="0">
              <a:buNone/>
            </a:pPr>
            <a:r>
              <a:rPr lang="en" sz="825" dirty="0">
                <a:solidFill>
                  <a:srgbClr val="3F3F3F"/>
                </a:solidFill>
              </a:rPr>
              <a:t>FOCUS GROUP – DIVISION OF GENERAL INTERNAL MEDICINE, DEPT OF MEDICINE (11/15/18)</a:t>
            </a:r>
            <a:endParaRPr sz="825"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Q.G.</a:t>
            </a:r>
            <a:endParaRPr dirty="0"/>
          </a:p>
        </p:txBody>
      </p:sp>
      <p:sp>
        <p:nvSpPr>
          <p:cNvPr id="157" name="Google Shape;157;p13"/>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a:spcBef>
                <a:spcPts val="0"/>
              </a:spcBef>
              <a:buClr>
                <a:srgbClr val="3F3F3F"/>
              </a:buClr>
              <a:buSzPts val="2200"/>
              <a:buFont typeface="Arial" panose="020B0604020202020204" pitchFamily="34" charset="0"/>
              <a:buChar char="•"/>
            </a:pPr>
            <a:r>
              <a:rPr lang="en" dirty="0">
                <a:solidFill>
                  <a:srgbClr val="3F3F3F"/>
                </a:solidFill>
              </a:rPr>
              <a:t>42 YO Male with Autism, Hypertension &amp; Moderate I/DD presents to clinic with group home staff</a:t>
            </a:r>
            <a:endParaRPr dirty="0">
              <a:solidFill>
                <a:srgbClr val="3F3F3F"/>
              </a:solidFill>
            </a:endParaRPr>
          </a:p>
          <a:p>
            <a:pPr marL="557213" lvl="1" indent="-214313">
              <a:buClr>
                <a:srgbClr val="3F3F3F"/>
              </a:buClr>
              <a:buFont typeface="Arial"/>
              <a:buChar char="○"/>
            </a:pPr>
            <a:r>
              <a:rPr lang="en" dirty="0">
                <a:solidFill>
                  <a:srgbClr val="3F3F3F"/>
                </a:solidFill>
              </a:rPr>
              <a:t>Present Medical History </a:t>
            </a:r>
            <a:endParaRPr dirty="0">
              <a:solidFill>
                <a:srgbClr val="3F3F3F"/>
              </a:solidFill>
            </a:endParaRPr>
          </a:p>
          <a:p>
            <a:pPr marL="857250" lvl="2" indent="-171450">
              <a:spcBef>
                <a:spcPts val="240"/>
              </a:spcBef>
              <a:buClr>
                <a:srgbClr val="3F3F3F"/>
              </a:buClr>
              <a:buSzPts val="1600"/>
              <a:buFont typeface="Arial"/>
              <a:buChar char="■"/>
            </a:pPr>
            <a:r>
              <a:rPr lang="en" dirty="0">
                <a:solidFill>
                  <a:srgbClr val="3F3F3F"/>
                </a:solidFill>
              </a:rPr>
              <a:t>significant for swelling of the right jaw with no visible pain or discomfort with some difficulty eating.</a:t>
            </a:r>
            <a:endParaRPr dirty="0">
              <a:solidFill>
                <a:srgbClr val="3F3F3F"/>
              </a:solidFill>
            </a:endParaRPr>
          </a:p>
          <a:p>
            <a:pPr marL="557213" lvl="1" indent="-214313">
              <a:buClr>
                <a:srgbClr val="3F3F3F"/>
              </a:buClr>
              <a:buFont typeface="Arial"/>
              <a:buChar char="○"/>
            </a:pPr>
            <a:r>
              <a:rPr lang="en" dirty="0">
                <a:solidFill>
                  <a:srgbClr val="3F3F3F"/>
                </a:solidFill>
              </a:rPr>
              <a:t>Past Medical History </a:t>
            </a:r>
            <a:endParaRPr dirty="0">
              <a:solidFill>
                <a:srgbClr val="3F3F3F"/>
              </a:solidFill>
            </a:endParaRPr>
          </a:p>
          <a:p>
            <a:pPr marL="857250" lvl="2" indent="-171450">
              <a:spcBef>
                <a:spcPts val="240"/>
              </a:spcBef>
              <a:buClr>
                <a:srgbClr val="3F3F3F"/>
              </a:buClr>
              <a:buSzPts val="1600"/>
              <a:buFont typeface="Arial"/>
              <a:buChar char="■"/>
            </a:pPr>
            <a:r>
              <a:rPr lang="en" dirty="0">
                <a:solidFill>
                  <a:srgbClr val="3F3F3F"/>
                </a:solidFill>
              </a:rPr>
              <a:t>Hypertension controlled with HCTZ and Amlodipine</a:t>
            </a:r>
            <a:endParaRPr dirty="0">
              <a:solidFill>
                <a:srgbClr val="3F3F3F"/>
              </a:solidFill>
            </a:endParaRPr>
          </a:p>
          <a:p>
            <a:pPr marL="557213" lvl="1" indent="-214313">
              <a:buClr>
                <a:srgbClr val="3F3F3F"/>
              </a:buClr>
              <a:buFont typeface="Arial"/>
              <a:buChar char="○"/>
            </a:pPr>
            <a:r>
              <a:rPr lang="en" dirty="0">
                <a:solidFill>
                  <a:srgbClr val="3F3F3F"/>
                </a:solidFill>
              </a:rPr>
              <a:t>Physical Exam – </a:t>
            </a:r>
            <a:endParaRPr dirty="0">
              <a:solidFill>
                <a:srgbClr val="3F3F3F"/>
              </a:solidFill>
            </a:endParaRPr>
          </a:p>
          <a:p>
            <a:pPr marL="857250" lvl="2" indent="-171450">
              <a:spcBef>
                <a:spcPts val="240"/>
              </a:spcBef>
              <a:buClr>
                <a:srgbClr val="3F3F3F"/>
              </a:buClr>
              <a:buSzPts val="1600"/>
              <a:buFont typeface="Arial"/>
              <a:buChar char="■"/>
            </a:pPr>
            <a:r>
              <a:rPr lang="en" dirty="0">
                <a:solidFill>
                  <a:srgbClr val="3F3F3F"/>
                </a:solidFill>
              </a:rPr>
              <a:t>Vital Signs BP - 160/100 P  92 T – 97.2 O2 Sat – 97 %, </a:t>
            </a:r>
            <a:endParaRPr dirty="0">
              <a:solidFill>
                <a:srgbClr val="3F3F3F"/>
              </a:solidFill>
            </a:endParaRPr>
          </a:p>
          <a:p>
            <a:pPr marL="857250" lvl="2" indent="-171450">
              <a:spcBef>
                <a:spcPts val="240"/>
              </a:spcBef>
              <a:buClr>
                <a:srgbClr val="3F3F3F"/>
              </a:buClr>
              <a:buSzPts val="1600"/>
              <a:buFont typeface="Arial"/>
              <a:buChar char="■"/>
            </a:pPr>
            <a:r>
              <a:rPr lang="en" dirty="0">
                <a:solidFill>
                  <a:srgbClr val="3F3F3F"/>
                </a:solidFill>
              </a:rPr>
              <a:t>HEENT significant for swelling of right mandible, no point tenderness appreciated, unable to examine oral cavity, keeps teeth clenched.</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Q.G.</a:t>
            </a:r>
            <a:endParaRPr dirty="0"/>
          </a:p>
        </p:txBody>
      </p:sp>
      <p:sp>
        <p:nvSpPr>
          <p:cNvPr id="163" name="Google Shape;163;p14"/>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indent="-285750">
              <a:lnSpc>
                <a:spcPct val="80000"/>
              </a:lnSpc>
              <a:spcBef>
                <a:spcPts val="360"/>
              </a:spcBef>
              <a:buClr>
                <a:srgbClr val="3F3F3F"/>
              </a:buClr>
              <a:buSzPts val="2400"/>
              <a:buFont typeface="Arial" panose="020B0604020202020204" pitchFamily="34" charset="0"/>
              <a:buChar char="•"/>
            </a:pPr>
            <a:r>
              <a:rPr lang="en" sz="1800" dirty="0">
                <a:solidFill>
                  <a:srgbClr val="3F3F3F"/>
                </a:solidFill>
              </a:rPr>
              <a:t>Clinical Management</a:t>
            </a:r>
            <a:endParaRPr lang="en-US" sz="1800" dirty="0">
              <a:solidFill>
                <a:srgbClr val="3F3F3F"/>
              </a:solidFill>
            </a:endParaRPr>
          </a:p>
          <a:p>
            <a:pPr marL="557213" lvl="1" indent="-214313">
              <a:lnSpc>
                <a:spcPct val="80000"/>
              </a:lnSpc>
              <a:spcBef>
                <a:spcPts val="360"/>
              </a:spcBef>
              <a:buClr>
                <a:srgbClr val="3F3F3F"/>
              </a:buClr>
              <a:buSzPts val="2400"/>
              <a:buFont typeface="Arial"/>
              <a:buChar char="○"/>
            </a:pPr>
            <a:r>
              <a:rPr lang="en-US" dirty="0">
                <a:solidFill>
                  <a:srgbClr val="3F3F3F"/>
                </a:solidFill>
              </a:rPr>
              <a:t>Sent to ER for evaluation and diagnosed with Cellulitis started on Amoxicillin.</a:t>
            </a:r>
          </a:p>
          <a:p>
            <a:pPr marL="557213" lvl="1" indent="-214313">
              <a:lnSpc>
                <a:spcPct val="80000"/>
              </a:lnSpc>
              <a:spcBef>
                <a:spcPts val="360"/>
              </a:spcBef>
              <a:buClr>
                <a:srgbClr val="3F3F3F"/>
              </a:buClr>
              <a:buSzPts val="2400"/>
              <a:buFont typeface="Arial"/>
              <a:buChar char="○"/>
            </a:pPr>
            <a:r>
              <a:rPr lang="en" dirty="0">
                <a:solidFill>
                  <a:srgbClr val="3F3F3F"/>
                </a:solidFill>
              </a:rPr>
              <a:t>Dental evaluation one day following ER evaluation and BP – 82/54 P – 60</a:t>
            </a:r>
            <a:endParaRPr dirty="0">
              <a:solidFill>
                <a:srgbClr val="3F3F3F"/>
              </a:solidFill>
            </a:endParaRPr>
          </a:p>
          <a:p>
            <a:pPr marL="557213" lvl="1" indent="-214313">
              <a:lnSpc>
                <a:spcPct val="80000"/>
              </a:lnSpc>
              <a:spcBef>
                <a:spcPts val="360"/>
              </a:spcBef>
              <a:buClr>
                <a:srgbClr val="3F3F3F"/>
              </a:buClr>
              <a:buSzPts val="2400"/>
              <a:buFont typeface="Arial"/>
              <a:buChar char="○"/>
            </a:pPr>
            <a:r>
              <a:rPr lang="en" dirty="0">
                <a:solidFill>
                  <a:srgbClr val="3F3F3F"/>
                </a:solidFill>
              </a:rPr>
              <a:t>Sent back to ER for evaluation and treatment. </a:t>
            </a:r>
            <a:endParaRPr dirty="0">
              <a:solidFill>
                <a:srgbClr val="3F3F3F"/>
              </a:solidFill>
            </a:endParaRPr>
          </a:p>
          <a:p>
            <a:pPr lvl="2">
              <a:lnSpc>
                <a:spcPct val="80000"/>
              </a:lnSpc>
              <a:spcBef>
                <a:spcPts val="360"/>
              </a:spcBef>
              <a:buClr>
                <a:srgbClr val="3F3F3F"/>
              </a:buClr>
              <a:buSzPts val="2400"/>
              <a:buFont typeface="Wingdings" pitchFamily="2" charset="2"/>
              <a:buChar char="§"/>
            </a:pPr>
            <a:r>
              <a:rPr lang="en" sz="1800" dirty="0">
                <a:solidFill>
                  <a:srgbClr val="3F3F3F"/>
                </a:solidFill>
              </a:rPr>
              <a:t>Hypotension corrected with fluids. </a:t>
            </a:r>
            <a:endParaRPr sz="1800" dirty="0">
              <a:solidFill>
                <a:srgbClr val="3F3F3F"/>
              </a:solidFill>
            </a:endParaRPr>
          </a:p>
          <a:p>
            <a:pPr marL="557213" lvl="1" indent="-214313">
              <a:lnSpc>
                <a:spcPct val="80000"/>
              </a:lnSpc>
              <a:spcBef>
                <a:spcPts val="360"/>
              </a:spcBef>
              <a:buClr>
                <a:srgbClr val="3F3F3F"/>
              </a:buClr>
              <a:buSzPts val="2400"/>
              <a:buFont typeface="Arial"/>
              <a:buChar char="○"/>
            </a:pPr>
            <a:r>
              <a:rPr lang="en" dirty="0">
                <a:solidFill>
                  <a:srgbClr val="3F3F3F"/>
                </a:solidFill>
              </a:rPr>
              <a:t>Nurse reports swallowing meds not chewing due to pain</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342900" y="520995"/>
            <a:ext cx="6172200" cy="606029"/>
          </a:xfrm>
          <a:prstGeom prst="rect">
            <a:avLst/>
          </a:prstGeom>
          <a:noFill/>
          <a:ln>
            <a:noFill/>
          </a:ln>
        </p:spPr>
        <p:txBody>
          <a:bodyPr spcFirstLastPara="1" wrap="square" lIns="68569" tIns="34275" rIns="68569" bIns="34275" anchor="ctr" anchorCtr="0">
            <a:noAutofit/>
          </a:bodyPr>
          <a:lstStyle/>
          <a:p>
            <a:pPr algn="ctr"/>
            <a:r>
              <a:rPr lang="en" sz="1800" dirty="0"/>
              <a:t>Core Competencies on Disability for Health Care Education (April 2018) </a:t>
            </a:r>
            <a:endParaRPr sz="1800" dirty="0"/>
          </a:p>
        </p:txBody>
      </p:sp>
      <p:sp>
        <p:nvSpPr>
          <p:cNvPr id="2" name="Slide Number Placeholder 1"/>
          <p:cNvSpPr>
            <a:spLocks noGrp="1"/>
          </p:cNvSpPr>
          <p:nvPr>
            <p:ph type="sldNum" sz="quarter" idx="10"/>
          </p:nvPr>
        </p:nvSpPr>
        <p:spPr/>
        <p:txBody>
          <a:bodyPr/>
          <a:lstStyle/>
          <a:p>
            <a:fld id="{00000000-1234-1234-1234-123412341234}" type="slidenum">
              <a:rPr lang="en" smtClean="0"/>
              <a:pPr/>
              <a:t>15</a:t>
            </a:fld>
            <a:endParaRPr lang="en"/>
          </a:p>
        </p:txBody>
      </p:sp>
      <p:pic>
        <p:nvPicPr>
          <p:cNvPr id="169" name="Google Shape;169;p15"/>
          <p:cNvPicPr preferRelativeResize="0"/>
          <p:nvPr/>
        </p:nvPicPr>
        <p:blipFill rotWithShape="1">
          <a:blip r:embed="rId3">
            <a:alphaModFix/>
          </a:blip>
          <a:srcRect/>
          <a:stretch/>
        </p:blipFill>
        <p:spPr>
          <a:xfrm>
            <a:off x="309207" y="2151235"/>
            <a:ext cx="3119794" cy="1668075"/>
          </a:xfrm>
          <a:prstGeom prst="rect">
            <a:avLst/>
          </a:prstGeom>
          <a:noFill/>
          <a:ln>
            <a:noFill/>
          </a:ln>
        </p:spPr>
      </p:pic>
      <p:pic>
        <p:nvPicPr>
          <p:cNvPr id="170" name="Google Shape;170;p15"/>
          <p:cNvPicPr preferRelativeResize="0"/>
          <p:nvPr/>
        </p:nvPicPr>
        <p:blipFill>
          <a:blip r:embed="rId4">
            <a:alphaModFix/>
          </a:blip>
          <a:stretch>
            <a:fillRect/>
          </a:stretch>
        </p:blipFill>
        <p:spPr>
          <a:xfrm>
            <a:off x="3900488" y="2453063"/>
            <a:ext cx="2143125" cy="10644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Education of Health Professionals</a:t>
            </a:r>
            <a:endParaRPr dirty="0"/>
          </a:p>
        </p:txBody>
      </p:sp>
      <p:sp>
        <p:nvSpPr>
          <p:cNvPr id="177" name="Google Shape;177;p16"/>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57175" indent="-261938">
              <a:lnSpc>
                <a:spcPct val="80000"/>
              </a:lnSpc>
              <a:spcBef>
                <a:spcPts val="0"/>
              </a:spcBef>
              <a:buClr>
                <a:srgbClr val="3F3F3F"/>
              </a:buClr>
              <a:buSzPts val="1900"/>
              <a:buFont typeface="Arial"/>
              <a:buChar char="●"/>
            </a:pPr>
            <a:r>
              <a:rPr lang="en" sz="1425" dirty="0">
                <a:solidFill>
                  <a:srgbClr val="3F3F3F"/>
                </a:solidFill>
              </a:rPr>
              <a:t>Core Competencies on Disability for Health Care Education (Alliance)</a:t>
            </a:r>
            <a:endParaRPr sz="1425" dirty="0">
              <a:solidFill>
                <a:srgbClr val="3F3F3F"/>
              </a:solidFill>
            </a:endParaRPr>
          </a:p>
          <a:p>
            <a:pPr marL="557213" lvl="1" indent="-219075">
              <a:lnSpc>
                <a:spcPct val="80000"/>
              </a:lnSpc>
              <a:buClr>
                <a:srgbClr val="C00000"/>
              </a:buClr>
              <a:buSzPts val="1900"/>
              <a:buFont typeface="Arial"/>
              <a:buChar char="○"/>
            </a:pPr>
            <a:r>
              <a:rPr lang="en" sz="1425" u="sng" dirty="0">
                <a:solidFill>
                  <a:srgbClr val="C00000"/>
                </a:solidFill>
                <a:hlinkClick r:id="rId3"/>
              </a:rPr>
              <a:t>http://go.osu.edu/disabilitycompetencies</a:t>
            </a:r>
            <a:endParaRPr sz="1425" dirty="0">
              <a:solidFill>
                <a:srgbClr val="C00000"/>
              </a:solidFill>
            </a:endParaRPr>
          </a:p>
          <a:p>
            <a:pPr marL="257175" indent="-261938">
              <a:lnSpc>
                <a:spcPct val="80000"/>
              </a:lnSpc>
              <a:buClr>
                <a:srgbClr val="3F3F3F"/>
              </a:buClr>
              <a:buSzPts val="1900"/>
              <a:buFont typeface="Arial"/>
              <a:buChar char="●"/>
            </a:pPr>
            <a:r>
              <a:rPr lang="en" sz="1425" dirty="0">
                <a:solidFill>
                  <a:srgbClr val="3F3F3F"/>
                </a:solidFill>
              </a:rPr>
              <a:t>Resource Modules on Health of People with Intellectual Disabilities (LEND)</a:t>
            </a:r>
            <a:endParaRPr sz="1425" dirty="0">
              <a:solidFill>
                <a:srgbClr val="3F3F3F"/>
              </a:solidFill>
            </a:endParaRPr>
          </a:p>
          <a:p>
            <a:pPr marL="557213" lvl="1" indent="-219075">
              <a:lnSpc>
                <a:spcPct val="80000"/>
              </a:lnSpc>
              <a:buClr>
                <a:srgbClr val="C00000"/>
              </a:buClr>
              <a:buSzPts val="1900"/>
              <a:buFont typeface="Arial"/>
              <a:buChar char="○"/>
            </a:pPr>
            <a:r>
              <a:rPr lang="en" sz="1425" u="sng" dirty="0">
                <a:solidFill>
                  <a:srgbClr val="C00000"/>
                </a:solidFill>
                <a:hlinkClick r:id="rId4"/>
              </a:rPr>
              <a:t>http://www.iddhealthtraining.org</a:t>
            </a:r>
            <a:endParaRPr sz="1425" dirty="0">
              <a:solidFill>
                <a:srgbClr val="C00000"/>
              </a:solidFill>
            </a:endParaRPr>
          </a:p>
          <a:p>
            <a:pPr marL="257175" indent="-261938">
              <a:lnSpc>
                <a:spcPct val="80000"/>
              </a:lnSpc>
              <a:buClr>
                <a:srgbClr val="3F3F3F"/>
              </a:buClr>
              <a:buSzPts val="1900"/>
              <a:buFont typeface="Arial"/>
              <a:buChar char="●"/>
            </a:pPr>
            <a:r>
              <a:rPr lang="en" sz="1425" dirty="0">
                <a:solidFill>
                  <a:srgbClr val="3F3F3F"/>
                </a:solidFill>
              </a:rPr>
              <a:t>Healthcare for Adults with I/DD: Toolkit for Primary Care Providers</a:t>
            </a:r>
            <a:endParaRPr sz="1425" dirty="0">
              <a:solidFill>
                <a:srgbClr val="3F3F3F"/>
              </a:solidFill>
            </a:endParaRPr>
          </a:p>
          <a:p>
            <a:pPr marL="557213" lvl="1" indent="-219075">
              <a:lnSpc>
                <a:spcPct val="80000"/>
              </a:lnSpc>
              <a:buClr>
                <a:srgbClr val="C00000"/>
              </a:buClr>
              <a:buSzPts val="1900"/>
              <a:buFont typeface="Arial"/>
              <a:buChar char="○"/>
            </a:pPr>
            <a:r>
              <a:rPr lang="en" sz="1425" u="sng" dirty="0">
                <a:solidFill>
                  <a:srgbClr val="C00000"/>
                </a:solidFill>
                <a:hlinkClick r:id="rId5"/>
              </a:rPr>
              <a:t>https://vkc.mc.Vanderbilt.edu/etoolkit</a:t>
            </a:r>
            <a:endParaRPr sz="1425" dirty="0">
              <a:solidFill>
                <a:srgbClr val="C00000"/>
              </a:solidFill>
            </a:endParaRPr>
          </a:p>
          <a:p>
            <a:pPr marL="257175" indent="-261938">
              <a:lnSpc>
                <a:spcPct val="80000"/>
              </a:lnSpc>
              <a:buClr>
                <a:srgbClr val="3F3F3F"/>
              </a:buClr>
              <a:buSzPts val="1900"/>
              <a:buFont typeface="Arial"/>
              <a:buChar char="●"/>
            </a:pPr>
            <a:r>
              <a:rPr lang="en" sz="1425" dirty="0">
                <a:solidFill>
                  <a:srgbClr val="3F3F3F"/>
                </a:solidFill>
              </a:rPr>
              <a:t>AADMD Virtual Grand Rounds (American Academy of Developmental Medicine and Dentistry)</a:t>
            </a:r>
            <a:endParaRPr sz="1425" dirty="0">
              <a:solidFill>
                <a:srgbClr val="3F3F3F"/>
              </a:solidFill>
            </a:endParaRPr>
          </a:p>
          <a:p>
            <a:pPr marL="557213" lvl="1" indent="-219075">
              <a:lnSpc>
                <a:spcPct val="80000"/>
              </a:lnSpc>
              <a:buClr>
                <a:srgbClr val="C00000"/>
              </a:buClr>
              <a:buSzPts val="1900"/>
              <a:buFont typeface="Arial"/>
              <a:buChar char="○"/>
            </a:pPr>
            <a:r>
              <a:rPr lang="en" sz="1425" u="sng" dirty="0">
                <a:solidFill>
                  <a:srgbClr val="C00000"/>
                </a:solidFill>
                <a:hlinkClick r:id="rId6"/>
              </a:rPr>
              <a:t>https://aadmd.org</a:t>
            </a:r>
            <a:endParaRPr sz="1425" dirty="0">
              <a:solidFill>
                <a:srgbClr val="C00000"/>
              </a:solidFill>
            </a:endParaRPr>
          </a:p>
          <a:p>
            <a:pPr marL="257175" indent="-261938">
              <a:lnSpc>
                <a:spcPct val="80000"/>
              </a:lnSpc>
              <a:buClr>
                <a:srgbClr val="3F3F3F"/>
              </a:buClr>
              <a:buSzPts val="1900"/>
              <a:buFont typeface="Arial"/>
              <a:buChar char="●"/>
            </a:pPr>
            <a:r>
              <a:rPr lang="en" sz="1425" dirty="0">
                <a:solidFill>
                  <a:srgbClr val="3F3F3F"/>
                </a:solidFill>
              </a:rPr>
              <a:t>H-CARDD – Health Care Access Research and Developmental Disabilities (Canadian)</a:t>
            </a:r>
            <a:endParaRPr sz="1425" dirty="0">
              <a:solidFill>
                <a:srgbClr val="3F3F3F"/>
              </a:solidFill>
            </a:endParaRPr>
          </a:p>
          <a:p>
            <a:pPr marL="557213" lvl="1" indent="-219075">
              <a:lnSpc>
                <a:spcPct val="80000"/>
              </a:lnSpc>
              <a:buClr>
                <a:srgbClr val="C00000"/>
              </a:buClr>
              <a:buSzPts val="1900"/>
              <a:buFont typeface="Arial"/>
              <a:buChar char="○"/>
            </a:pPr>
            <a:r>
              <a:rPr lang="en" sz="1425" u="sng" dirty="0">
                <a:solidFill>
                  <a:srgbClr val="C00000"/>
                </a:solidFill>
                <a:hlinkClick r:id="rId7"/>
              </a:rPr>
              <a:t>www.hcardd.ca</a:t>
            </a:r>
            <a:endParaRPr sz="1425"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7"/>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Q.G.</a:t>
            </a:r>
            <a:endParaRPr dirty="0"/>
          </a:p>
        </p:txBody>
      </p:sp>
      <p:sp>
        <p:nvSpPr>
          <p:cNvPr id="183" name="Google Shape;183;p17"/>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indent="-285750">
              <a:buClr>
                <a:srgbClr val="3F3F3F"/>
              </a:buClr>
              <a:buSzPts val="2400"/>
              <a:buFont typeface="Arial" panose="020B0604020202020204" pitchFamily="34" charset="0"/>
              <a:buChar char="•"/>
            </a:pPr>
            <a:r>
              <a:rPr lang="en" sz="1800" dirty="0">
                <a:solidFill>
                  <a:srgbClr val="3F3F3F"/>
                </a:solidFill>
              </a:rPr>
              <a:t>Diagnoses:</a:t>
            </a:r>
            <a:endParaRPr sz="1800" dirty="0">
              <a:solidFill>
                <a:srgbClr val="3F3F3F"/>
              </a:solidFill>
            </a:endParaRPr>
          </a:p>
          <a:p>
            <a:pPr lvl="1" indent="-285750">
              <a:buClr>
                <a:srgbClr val="3F3F3F"/>
              </a:buClr>
              <a:buSzPts val="2400"/>
              <a:buChar char="○"/>
            </a:pPr>
            <a:r>
              <a:rPr lang="en" dirty="0">
                <a:solidFill>
                  <a:srgbClr val="3F3F3F"/>
                </a:solidFill>
              </a:rPr>
              <a:t> Fracture of Right Mandible</a:t>
            </a:r>
            <a:endParaRPr dirty="0">
              <a:solidFill>
                <a:srgbClr val="3F3F3F"/>
              </a:solidFill>
            </a:endParaRPr>
          </a:p>
          <a:p>
            <a:pPr lvl="1" indent="-285750">
              <a:buClr>
                <a:srgbClr val="3F3F3F"/>
              </a:buClr>
              <a:buSzPts val="2400"/>
              <a:buChar char="○"/>
            </a:pPr>
            <a:r>
              <a:rPr lang="en" dirty="0">
                <a:solidFill>
                  <a:srgbClr val="3F3F3F"/>
                </a:solidFill>
              </a:rPr>
              <a:t>Abscess</a:t>
            </a:r>
            <a:endParaRPr dirty="0">
              <a:solidFill>
                <a:srgbClr val="3F3F3F"/>
              </a:solidFill>
            </a:endParaRPr>
          </a:p>
          <a:p>
            <a:pPr indent="-285750">
              <a:buClr>
                <a:srgbClr val="3F3F3F"/>
              </a:buClr>
              <a:buSzPts val="2400"/>
              <a:buFont typeface="Arial" panose="020B0604020202020204" pitchFamily="34" charset="0"/>
              <a:buChar char="•"/>
            </a:pPr>
            <a:r>
              <a:rPr lang="en" sz="1800" dirty="0">
                <a:solidFill>
                  <a:srgbClr val="3F3F3F"/>
                </a:solidFill>
              </a:rPr>
              <a:t>Clinical Management:</a:t>
            </a:r>
            <a:endParaRPr sz="1800" dirty="0">
              <a:solidFill>
                <a:srgbClr val="3F3F3F"/>
              </a:solidFill>
            </a:endParaRPr>
          </a:p>
          <a:p>
            <a:pPr lvl="1" indent="-285750">
              <a:buClr>
                <a:srgbClr val="3F3F3F"/>
              </a:buClr>
              <a:buSzPts val="2400"/>
              <a:buChar char="○"/>
            </a:pPr>
            <a:r>
              <a:rPr lang="en" dirty="0">
                <a:solidFill>
                  <a:srgbClr val="3F3F3F"/>
                </a:solidFill>
              </a:rPr>
              <a:t>Dental Clinic refers to Medical Clinic </a:t>
            </a:r>
            <a:endParaRPr dirty="0">
              <a:solidFill>
                <a:srgbClr val="3F3F3F"/>
              </a:solidFill>
            </a:endParaRPr>
          </a:p>
          <a:p>
            <a:pPr lvl="1" indent="-285750">
              <a:buClr>
                <a:srgbClr val="3F3F3F"/>
              </a:buClr>
              <a:buSzPts val="2400"/>
              <a:buChar char="○"/>
            </a:pPr>
            <a:r>
              <a:rPr lang="en" dirty="0">
                <a:solidFill>
                  <a:srgbClr val="3F3F3F"/>
                </a:solidFill>
              </a:rPr>
              <a:t>Consultation for medical clearance for dental surgery under general anesthesia</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Q.G.</a:t>
            </a:r>
            <a:endParaRPr dirty="0"/>
          </a:p>
        </p:txBody>
      </p:sp>
      <p:sp>
        <p:nvSpPr>
          <p:cNvPr id="190" name="Google Shape;190;p18"/>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indent="-285750">
              <a:lnSpc>
                <a:spcPct val="80000"/>
              </a:lnSpc>
              <a:spcBef>
                <a:spcPts val="0"/>
              </a:spcBef>
              <a:buClr>
                <a:srgbClr val="3F3F3F"/>
              </a:buClr>
              <a:buSzPts val="2400"/>
              <a:buFont typeface="Arial" panose="020B0604020202020204" pitchFamily="34" charset="0"/>
              <a:buChar char="•"/>
            </a:pPr>
            <a:r>
              <a:rPr lang="en" sz="1800" dirty="0">
                <a:solidFill>
                  <a:srgbClr val="3F3F3F"/>
                </a:solidFill>
              </a:rPr>
              <a:t>Outcome:</a:t>
            </a:r>
            <a:endParaRPr sz="1800" dirty="0">
              <a:solidFill>
                <a:srgbClr val="3F3F3F"/>
              </a:solidFill>
            </a:endParaRPr>
          </a:p>
          <a:p>
            <a:pPr marL="600075" lvl="1" indent="-260033">
              <a:lnSpc>
                <a:spcPct val="80000"/>
              </a:lnSpc>
              <a:spcBef>
                <a:spcPts val="351"/>
              </a:spcBef>
              <a:buClr>
                <a:srgbClr val="3F3F3F"/>
              </a:buClr>
              <a:buSzPts val="2400"/>
              <a:buFont typeface="Arial"/>
              <a:buChar char="○"/>
            </a:pPr>
            <a:r>
              <a:rPr lang="en" dirty="0">
                <a:solidFill>
                  <a:srgbClr val="3F3F3F"/>
                </a:solidFill>
              </a:rPr>
              <a:t>Surgery completed, fracture healed, abscess resolved</a:t>
            </a:r>
            <a:endParaRPr dirty="0">
              <a:solidFill>
                <a:srgbClr val="3F3F3F"/>
              </a:solidFill>
            </a:endParaRPr>
          </a:p>
          <a:p>
            <a:pPr indent="-285750">
              <a:lnSpc>
                <a:spcPct val="80000"/>
              </a:lnSpc>
              <a:spcBef>
                <a:spcPts val="351"/>
              </a:spcBef>
              <a:buClr>
                <a:srgbClr val="3F3F3F"/>
              </a:buClr>
              <a:buSzPts val="2400"/>
              <a:buFont typeface="Arial" panose="020B0604020202020204" pitchFamily="34" charset="0"/>
              <a:buChar char="•"/>
            </a:pPr>
            <a:r>
              <a:rPr lang="en" sz="1800" dirty="0">
                <a:solidFill>
                  <a:srgbClr val="3F3F3F"/>
                </a:solidFill>
              </a:rPr>
              <a:t>Clinical Challenges &amp; Resolutions</a:t>
            </a:r>
            <a:endParaRPr sz="1800" dirty="0">
              <a:solidFill>
                <a:srgbClr val="3F3F3F"/>
              </a:solidFill>
            </a:endParaRPr>
          </a:p>
          <a:p>
            <a:pPr marL="557213" lvl="1" indent="-217170">
              <a:lnSpc>
                <a:spcPct val="80000"/>
              </a:lnSpc>
              <a:spcBef>
                <a:spcPts val="351"/>
              </a:spcBef>
              <a:buClr>
                <a:srgbClr val="3F3F3F"/>
              </a:buClr>
              <a:buSzPts val="2400"/>
              <a:buFont typeface="Arial"/>
              <a:buChar char="○"/>
            </a:pPr>
            <a:r>
              <a:rPr lang="en" dirty="0">
                <a:solidFill>
                  <a:srgbClr val="3F3F3F"/>
                </a:solidFill>
              </a:rPr>
              <a:t>Pain management in acute settings</a:t>
            </a:r>
            <a:endParaRPr dirty="0">
              <a:solidFill>
                <a:srgbClr val="3F3F3F"/>
              </a:solidFill>
            </a:endParaRPr>
          </a:p>
          <a:p>
            <a:pPr marL="557213" lvl="1" indent="-217170">
              <a:lnSpc>
                <a:spcPct val="80000"/>
              </a:lnSpc>
              <a:spcBef>
                <a:spcPts val="351"/>
              </a:spcBef>
              <a:buClr>
                <a:srgbClr val="3F3F3F"/>
              </a:buClr>
              <a:buSzPts val="2400"/>
              <a:buFont typeface="Arial"/>
              <a:buChar char="○"/>
            </a:pPr>
            <a:r>
              <a:rPr lang="en" dirty="0">
                <a:solidFill>
                  <a:srgbClr val="3F3F3F"/>
                </a:solidFill>
              </a:rPr>
              <a:t>Medical management of comorbidities</a:t>
            </a:r>
            <a:endParaRPr dirty="0">
              <a:solidFill>
                <a:srgbClr val="3F3F3F"/>
              </a:solidFill>
            </a:endParaRPr>
          </a:p>
          <a:p>
            <a:pPr marL="557213" lvl="1" indent="-217170">
              <a:lnSpc>
                <a:spcPct val="80000"/>
              </a:lnSpc>
              <a:spcBef>
                <a:spcPts val="351"/>
              </a:spcBef>
              <a:buClr>
                <a:srgbClr val="3F3F3F"/>
              </a:buClr>
              <a:buSzPts val="2400"/>
              <a:buFont typeface="Arial"/>
              <a:buChar char="○"/>
            </a:pPr>
            <a:r>
              <a:rPr lang="en" dirty="0">
                <a:solidFill>
                  <a:srgbClr val="3F3F3F"/>
                </a:solidFill>
              </a:rPr>
              <a:t>Completion of routine medical tests and procedures with challenging behaviors</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293812" y="528974"/>
            <a:ext cx="6239700" cy="669825"/>
          </a:xfrm>
          <a:prstGeom prst="rect">
            <a:avLst/>
          </a:prstGeom>
          <a:noFill/>
          <a:ln>
            <a:noFill/>
          </a:ln>
        </p:spPr>
        <p:txBody>
          <a:bodyPr spcFirstLastPara="1" wrap="square" lIns="68569" tIns="34275" rIns="68569" bIns="34275" anchor="ctr" anchorCtr="0">
            <a:noAutofit/>
          </a:bodyPr>
          <a:lstStyle/>
          <a:p>
            <a:pPr algn="ctr"/>
            <a:r>
              <a:rPr lang="en" dirty="0"/>
              <a:t>Statistics</a:t>
            </a:r>
            <a:endParaRPr dirty="0"/>
          </a:p>
        </p:txBody>
      </p:sp>
      <p:sp>
        <p:nvSpPr>
          <p:cNvPr id="197" name="Google Shape;197;p19"/>
          <p:cNvSpPr txBox="1">
            <a:spLocks noGrp="1"/>
          </p:cNvSpPr>
          <p:nvPr>
            <p:ph sz="half" idx="1"/>
          </p:nvPr>
        </p:nvSpPr>
        <p:spPr>
          <a:xfrm>
            <a:off x="324488" y="1198799"/>
            <a:ext cx="3119850" cy="2607975"/>
          </a:xfrm>
          <a:prstGeom prst="rect">
            <a:avLst/>
          </a:prstGeom>
          <a:noFill/>
          <a:ln>
            <a:noFill/>
          </a:ln>
        </p:spPr>
        <p:txBody>
          <a:bodyPr spcFirstLastPara="1" wrap="square" lIns="68569" tIns="34275" rIns="68569" bIns="34275" anchor="t" anchorCtr="0">
            <a:noAutofit/>
          </a:bodyPr>
          <a:lstStyle/>
          <a:p>
            <a:pPr marL="295275" indent="-285750">
              <a:lnSpc>
                <a:spcPct val="90000"/>
              </a:lnSpc>
              <a:spcBef>
                <a:spcPts val="0"/>
              </a:spcBef>
              <a:buClr>
                <a:srgbClr val="3F3F3F"/>
              </a:buClr>
              <a:buSzPts val="2200"/>
              <a:buFont typeface="Arial" panose="020B0604020202020204" pitchFamily="34" charset="0"/>
              <a:buChar char="•"/>
            </a:pPr>
            <a:r>
              <a:rPr lang="en" sz="1650" dirty="0">
                <a:solidFill>
                  <a:srgbClr val="3F3F3F"/>
                </a:solidFill>
              </a:rPr>
              <a:t>Current estimates are that there are 641,000 adults age 60 and older with intellectual and other developmental disabilities.</a:t>
            </a:r>
            <a:endParaRPr sz="1650" dirty="0">
              <a:solidFill>
                <a:srgbClr val="3F3F3F"/>
              </a:solidFill>
            </a:endParaRPr>
          </a:p>
          <a:p>
            <a:pPr marL="295275" indent="-285750">
              <a:lnSpc>
                <a:spcPct val="90000"/>
              </a:lnSpc>
              <a:spcBef>
                <a:spcPts val="360"/>
              </a:spcBef>
              <a:buClr>
                <a:srgbClr val="3F3F3F"/>
              </a:buClr>
              <a:buSzPts val="2200"/>
              <a:buFont typeface="Arial" panose="020B0604020202020204" pitchFamily="34" charset="0"/>
              <a:buChar char="•"/>
            </a:pPr>
            <a:r>
              <a:rPr lang="en" sz="1650" dirty="0">
                <a:solidFill>
                  <a:srgbClr val="3F3F3F"/>
                </a:solidFill>
              </a:rPr>
              <a:t>This will double to 1,242,794 by 2030 when all of the post World War II “baby boom” generation, born between 1946 – 1964, will be in their sixties.</a:t>
            </a:r>
            <a:endParaRPr sz="1650" dirty="0">
              <a:solidFill>
                <a:srgbClr val="3F3F3F"/>
              </a:solidFill>
            </a:endParaRPr>
          </a:p>
        </p:txBody>
      </p:sp>
      <p:pic>
        <p:nvPicPr>
          <p:cNvPr id="198" name="Google Shape;198;p19" descr="D:\Documents and Settings\swhite\My Documents\My Pictures\Patients\Diane &amp; Willie.jpg"/>
          <p:cNvPicPr preferRelativeResize="0">
            <a:picLocks noGrp="1"/>
          </p:cNvPicPr>
          <p:nvPr>
            <p:ph sz="half" idx="2"/>
          </p:nvPr>
        </p:nvPicPr>
        <p:blipFill rotWithShape="1">
          <a:blip r:embed="rId3">
            <a:alphaModFix/>
          </a:blip>
          <a:srcRect l="6640" t="5669" r="11169"/>
          <a:stretch/>
        </p:blipFill>
        <p:spPr>
          <a:xfrm>
            <a:off x="3715745" y="1399049"/>
            <a:ext cx="2564550" cy="2207475"/>
          </a:xfrm>
          <a:prstGeom prst="rect">
            <a:avLst/>
          </a:prstGeom>
          <a:noFill/>
          <a:ln>
            <a:noFill/>
          </a:ln>
        </p:spPr>
      </p:pic>
      <p:sp>
        <p:nvSpPr>
          <p:cNvPr id="2" name="Slide Number Placeholder 1"/>
          <p:cNvSpPr>
            <a:spLocks noGrp="1"/>
          </p:cNvSpPr>
          <p:nvPr>
            <p:ph type="sldNum" sz="quarter" idx="10"/>
          </p:nvPr>
        </p:nvSpPr>
        <p:spPr/>
        <p:txBody>
          <a:bodyPr/>
          <a:lstStyle/>
          <a:p>
            <a:fld id="{00000000-1234-1234-1234-123412341234}" type="slidenum">
              <a:rPr lang="en" smtClean="0"/>
              <a:pPr/>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solidFill>
                  <a:schemeClr val="dk1"/>
                </a:solidFill>
                <a:latin typeface="Arial"/>
                <a:ea typeface="Arial"/>
                <a:cs typeface="Arial"/>
                <a:sym typeface="Arial"/>
              </a:rPr>
              <a:t>Overview</a:t>
            </a:r>
            <a:endParaRPr dirty="0"/>
          </a:p>
        </p:txBody>
      </p:sp>
      <p:sp>
        <p:nvSpPr>
          <p:cNvPr id="84" name="Google Shape;84;p2"/>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314325" indent="-285750">
              <a:spcBef>
                <a:spcPts val="0"/>
              </a:spcBef>
              <a:buClr>
                <a:srgbClr val="3F3F3F"/>
              </a:buClr>
              <a:buSzPts val="2400"/>
              <a:buFont typeface="Arial" panose="020B0604020202020204" pitchFamily="34" charset="0"/>
              <a:buChar char="•"/>
            </a:pPr>
            <a:r>
              <a:rPr lang="en" sz="1800" dirty="0">
                <a:solidFill>
                  <a:srgbClr val="3F3F3F"/>
                </a:solidFill>
              </a:rPr>
              <a:t>Who ?</a:t>
            </a:r>
            <a:endParaRPr sz="1800" dirty="0">
              <a:solidFill>
                <a:srgbClr val="3F3F3F"/>
              </a:solidFill>
            </a:endParaRPr>
          </a:p>
          <a:p>
            <a:pPr>
              <a:spcBef>
                <a:spcPts val="0"/>
              </a:spcBef>
              <a:buFont typeface="Arial" panose="020B0604020202020204" pitchFamily="34" charset="0"/>
              <a:buChar char="•"/>
            </a:pPr>
            <a:endParaRPr sz="1800" dirty="0">
              <a:solidFill>
                <a:srgbClr val="3F3F3F"/>
              </a:solidFill>
            </a:endParaRPr>
          </a:p>
          <a:p>
            <a:pPr marL="314325" indent="-285750">
              <a:spcBef>
                <a:spcPts val="450"/>
              </a:spcBef>
              <a:buClr>
                <a:srgbClr val="3F3F3F"/>
              </a:buClr>
              <a:buSzPts val="2400"/>
              <a:buFont typeface="Arial" panose="020B0604020202020204" pitchFamily="34" charset="0"/>
              <a:buChar char="•"/>
            </a:pPr>
            <a:r>
              <a:rPr lang="en" sz="1800" dirty="0">
                <a:solidFill>
                  <a:srgbClr val="3F3F3F"/>
                </a:solidFill>
              </a:rPr>
              <a:t>What?</a:t>
            </a:r>
            <a:endParaRPr sz="1800" dirty="0">
              <a:solidFill>
                <a:srgbClr val="3F3F3F"/>
              </a:solidFill>
            </a:endParaRPr>
          </a:p>
          <a:p>
            <a:pPr>
              <a:spcBef>
                <a:spcPts val="450"/>
              </a:spcBef>
              <a:buFont typeface="Arial" panose="020B0604020202020204" pitchFamily="34" charset="0"/>
              <a:buChar char="•"/>
            </a:pPr>
            <a:endParaRPr sz="1800" dirty="0">
              <a:solidFill>
                <a:srgbClr val="3F3F3F"/>
              </a:solidFill>
            </a:endParaRPr>
          </a:p>
          <a:p>
            <a:pPr marL="314325" indent="-285750">
              <a:spcBef>
                <a:spcPts val="450"/>
              </a:spcBef>
              <a:buClr>
                <a:srgbClr val="3F3F3F"/>
              </a:buClr>
              <a:buSzPts val="2400"/>
              <a:buFont typeface="Arial" panose="020B0604020202020204" pitchFamily="34" charset="0"/>
              <a:buChar char="•"/>
            </a:pPr>
            <a:r>
              <a:rPr lang="en" sz="1800" dirty="0">
                <a:solidFill>
                  <a:srgbClr val="3F3F3F"/>
                </a:solidFill>
              </a:rPr>
              <a:t>How?</a:t>
            </a:r>
            <a:endParaRPr sz="18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a:t>
            </a:fld>
            <a:endParaRPr lang="en"/>
          </a:p>
        </p:txBody>
      </p:sp>
      <p:pic>
        <p:nvPicPr>
          <p:cNvPr id="85" name="Google Shape;85;p2"/>
          <p:cNvPicPr preferRelativeResize="0">
            <a:picLocks noGrp="1"/>
          </p:cNvPicPr>
          <p:nvPr>
            <p:ph type="clipArt" idx="4294967295"/>
          </p:nvPr>
        </p:nvPicPr>
        <p:blipFill rotWithShape="1">
          <a:blip r:embed="rId3">
            <a:alphaModFix/>
          </a:blip>
          <a:srcRect/>
          <a:stretch/>
        </p:blipFill>
        <p:spPr>
          <a:xfrm rot="10800000">
            <a:off x="3778250" y="1143000"/>
            <a:ext cx="2736850" cy="1957387"/>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Secondary Disabilities</a:t>
            </a:r>
            <a:endParaRPr dirty="0"/>
          </a:p>
        </p:txBody>
      </p:sp>
      <p:sp>
        <p:nvSpPr>
          <p:cNvPr id="205" name="Google Shape;205;p20"/>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0" indent="0">
              <a:lnSpc>
                <a:spcPct val="90000"/>
              </a:lnSpc>
              <a:spcBef>
                <a:spcPts val="405"/>
              </a:spcBef>
              <a:buClr>
                <a:schemeClr val="accent3"/>
              </a:buClr>
              <a:buSzPts val="2100"/>
              <a:buNone/>
            </a:pPr>
            <a:r>
              <a:rPr lang="en" sz="1800">
                <a:solidFill>
                  <a:srgbClr val="3F3F3F"/>
                </a:solidFill>
              </a:rPr>
              <a:t>“Secondary disabilities are those conditions that are related to an individual’s primary disability and can result in further deterioration in health status, functional capacity, and quality of life”</a:t>
            </a:r>
            <a:endParaRPr sz="1800" dirty="0">
              <a:solidFill>
                <a:srgbClr val="3F3F3F"/>
              </a:solidFill>
            </a:endParaRPr>
          </a:p>
          <a:p>
            <a:pPr marL="154305" indent="-154305">
              <a:lnSpc>
                <a:spcPct val="90000"/>
              </a:lnSpc>
              <a:spcBef>
                <a:spcPts val="405"/>
              </a:spcBef>
              <a:buClr>
                <a:schemeClr val="accent3"/>
              </a:buClr>
              <a:buSzPts val="2700"/>
              <a:buNone/>
            </a:pPr>
            <a:endParaRPr sz="750" dirty="0">
              <a:solidFill>
                <a:srgbClr val="3F3F3F"/>
              </a:solidFill>
            </a:endParaRPr>
          </a:p>
          <a:p>
            <a:pPr marL="154305" indent="-154305">
              <a:lnSpc>
                <a:spcPct val="90000"/>
              </a:lnSpc>
              <a:spcBef>
                <a:spcPts val="405"/>
              </a:spcBef>
              <a:buClr>
                <a:schemeClr val="accent3"/>
              </a:buClr>
              <a:buSzPts val="2700"/>
              <a:buNone/>
            </a:pPr>
            <a:r>
              <a:rPr lang="en" sz="1800" i="1">
                <a:solidFill>
                  <a:srgbClr val="3F3F3F"/>
                </a:solidFill>
              </a:rPr>
              <a:t>~ INSTITUTE OF MEDICINE, 1991</a:t>
            </a:r>
            <a:endParaRPr sz="1800" i="1"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Secondary Conditions</a:t>
            </a:r>
            <a:endParaRPr dirty="0"/>
          </a:p>
        </p:txBody>
      </p:sp>
      <p:sp>
        <p:nvSpPr>
          <p:cNvPr id="212" name="Google Shape;212;p21"/>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a:lnSpc>
                <a:spcPct val="90000"/>
              </a:lnSpc>
              <a:spcBef>
                <a:spcPts val="0"/>
              </a:spcBef>
              <a:buClr>
                <a:srgbClr val="3F3F3F"/>
              </a:buClr>
              <a:buSzPts val="2400"/>
              <a:buFont typeface="Arial" panose="020B0604020202020204" pitchFamily="34" charset="0"/>
              <a:buChar char="•"/>
            </a:pPr>
            <a:r>
              <a:rPr lang="en" sz="1800" dirty="0">
                <a:solidFill>
                  <a:srgbClr val="3F3F3F"/>
                </a:solidFill>
              </a:rPr>
              <a:t>Many are preventable or the impact can be minimized</a:t>
            </a:r>
          </a:p>
          <a:p>
            <a:pPr>
              <a:lnSpc>
                <a:spcPct val="90000"/>
              </a:lnSpc>
              <a:spcBef>
                <a:spcPts val="0"/>
              </a:spcBef>
              <a:buClr>
                <a:srgbClr val="3F3F3F"/>
              </a:buClr>
              <a:buSzPts val="2400"/>
              <a:buFont typeface="Arial" panose="020B0604020202020204" pitchFamily="34" charset="0"/>
              <a:buChar char="•"/>
            </a:pPr>
            <a:endParaRPr sz="1800" dirty="0">
              <a:solidFill>
                <a:srgbClr val="3F3F3F"/>
              </a:solidFill>
            </a:endParaRPr>
          </a:p>
          <a:p>
            <a:pPr>
              <a:lnSpc>
                <a:spcPct val="90000"/>
              </a:lnSpc>
              <a:spcBef>
                <a:spcPts val="360"/>
              </a:spcBef>
              <a:buClr>
                <a:srgbClr val="3F3F3F"/>
              </a:buClr>
              <a:buSzPts val="2400"/>
              <a:buFont typeface="Arial" panose="020B0604020202020204" pitchFamily="34" charset="0"/>
              <a:buChar char="•"/>
            </a:pPr>
            <a:r>
              <a:rPr lang="en" sz="1800" dirty="0">
                <a:solidFill>
                  <a:srgbClr val="3F3F3F"/>
                </a:solidFill>
              </a:rPr>
              <a:t>Appropriate interventions/treatment can be used</a:t>
            </a:r>
          </a:p>
          <a:p>
            <a:pPr>
              <a:lnSpc>
                <a:spcPct val="90000"/>
              </a:lnSpc>
              <a:spcBef>
                <a:spcPts val="360"/>
              </a:spcBef>
              <a:buClr>
                <a:srgbClr val="3F3F3F"/>
              </a:buClr>
              <a:buSzPts val="2400"/>
              <a:buFont typeface="Arial" panose="020B0604020202020204" pitchFamily="34" charset="0"/>
              <a:buChar char="•"/>
            </a:pPr>
            <a:endParaRPr sz="1800" dirty="0">
              <a:solidFill>
                <a:srgbClr val="3F3F3F"/>
              </a:solidFill>
            </a:endParaRPr>
          </a:p>
          <a:p>
            <a:pPr>
              <a:lnSpc>
                <a:spcPct val="90000"/>
              </a:lnSpc>
              <a:spcBef>
                <a:spcPts val="360"/>
              </a:spcBef>
              <a:buClr>
                <a:srgbClr val="3F3F3F"/>
              </a:buClr>
              <a:buSzPts val="2400"/>
              <a:buFont typeface="Arial" panose="020B0604020202020204" pitchFamily="34" charset="0"/>
              <a:buChar char="•"/>
            </a:pPr>
            <a:r>
              <a:rPr lang="en" sz="1800" dirty="0">
                <a:solidFill>
                  <a:srgbClr val="3F3F3F"/>
                </a:solidFill>
              </a:rPr>
              <a:t>If untreated, may cause decline in abilities or health</a:t>
            </a:r>
          </a:p>
          <a:p>
            <a:pPr>
              <a:lnSpc>
                <a:spcPct val="90000"/>
              </a:lnSpc>
              <a:spcBef>
                <a:spcPts val="360"/>
              </a:spcBef>
              <a:buClr>
                <a:srgbClr val="3F3F3F"/>
              </a:buClr>
              <a:buSzPts val="2400"/>
              <a:buFont typeface="Arial" panose="020B0604020202020204" pitchFamily="34" charset="0"/>
              <a:buChar char="•"/>
            </a:pPr>
            <a:endParaRPr sz="1800" dirty="0">
              <a:solidFill>
                <a:srgbClr val="3F3F3F"/>
              </a:solidFill>
            </a:endParaRPr>
          </a:p>
          <a:p>
            <a:pPr>
              <a:lnSpc>
                <a:spcPct val="90000"/>
              </a:lnSpc>
              <a:spcBef>
                <a:spcPts val="360"/>
              </a:spcBef>
              <a:buClr>
                <a:srgbClr val="3F3F3F"/>
              </a:buClr>
              <a:buSzPts val="2400"/>
              <a:buFont typeface="Arial" panose="020B0604020202020204" pitchFamily="34" charset="0"/>
              <a:buChar char="•"/>
            </a:pPr>
            <a:r>
              <a:rPr lang="en" sz="1800" dirty="0">
                <a:solidFill>
                  <a:srgbClr val="3F3F3F"/>
                </a:solidFill>
              </a:rPr>
              <a:t>Can have a great impact on quality of life</a:t>
            </a:r>
            <a:endParaRPr sz="18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I.F.</a:t>
            </a:r>
            <a:endParaRPr dirty="0"/>
          </a:p>
        </p:txBody>
      </p:sp>
      <p:sp>
        <p:nvSpPr>
          <p:cNvPr id="218" name="Google Shape;218;p22"/>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57175" indent="-223838">
              <a:spcBef>
                <a:spcPts val="0"/>
              </a:spcBef>
              <a:buSzPts val="1500"/>
              <a:buFont typeface="Arial"/>
              <a:buChar char="●"/>
            </a:pPr>
            <a:r>
              <a:rPr lang="en" sz="1125"/>
              <a:t>70 YO female with Epilepsy and Profound I/DD presents to urgent care with group home staff and elderly aunt.</a:t>
            </a:r>
            <a:endParaRPr sz="1125" dirty="0"/>
          </a:p>
          <a:p>
            <a:pPr marL="557213" lvl="1" indent="-200025">
              <a:buSzPts val="1500"/>
              <a:buFont typeface="Arial"/>
              <a:buChar char="○"/>
            </a:pPr>
            <a:r>
              <a:rPr lang="en" sz="1125"/>
              <a:t>Present Medical History </a:t>
            </a:r>
            <a:endParaRPr sz="1125" dirty="0"/>
          </a:p>
          <a:p>
            <a:pPr marL="857250" lvl="2" indent="-166688">
              <a:spcBef>
                <a:spcPts val="240"/>
              </a:spcBef>
              <a:buSzPts val="1500"/>
              <a:buFont typeface="Arial"/>
              <a:buChar char="■"/>
            </a:pPr>
            <a:r>
              <a:rPr lang="en" sz="1125"/>
              <a:t>significant for a cough and swelling of her right knee.</a:t>
            </a:r>
            <a:endParaRPr sz="1125" dirty="0"/>
          </a:p>
          <a:p>
            <a:pPr marL="557213" lvl="1" indent="-200025">
              <a:buSzPts val="1500"/>
              <a:buFont typeface="Arial"/>
              <a:buChar char="○"/>
            </a:pPr>
            <a:r>
              <a:rPr lang="en" sz="1125"/>
              <a:t>Past Medical History </a:t>
            </a:r>
            <a:endParaRPr sz="1125" dirty="0"/>
          </a:p>
          <a:p>
            <a:pPr marL="857250" lvl="2" indent="-166688">
              <a:spcBef>
                <a:spcPts val="240"/>
              </a:spcBef>
              <a:buSzPts val="1500"/>
              <a:buFont typeface="Arial"/>
              <a:buChar char="■"/>
            </a:pPr>
            <a:r>
              <a:rPr lang="en" sz="1125"/>
              <a:t>significant for epilepsy controlled for many years on phenobarbital and valproic acid. </a:t>
            </a:r>
            <a:endParaRPr sz="1125" dirty="0"/>
          </a:p>
          <a:p>
            <a:pPr marL="857250" lvl="2" indent="-166688">
              <a:spcBef>
                <a:spcPts val="240"/>
              </a:spcBef>
              <a:buSzPts val="1500"/>
              <a:buFont typeface="Arial"/>
              <a:buChar char="■"/>
            </a:pPr>
            <a:r>
              <a:rPr lang="en" sz="1125"/>
              <a:t>No recent seizures reported. </a:t>
            </a:r>
            <a:endParaRPr sz="1125" dirty="0"/>
          </a:p>
          <a:p>
            <a:pPr marL="857250" lvl="2" indent="-166688">
              <a:spcBef>
                <a:spcPts val="240"/>
              </a:spcBef>
              <a:buSzPts val="1500"/>
              <a:buFont typeface="Arial"/>
              <a:buChar char="■"/>
            </a:pPr>
            <a:r>
              <a:rPr lang="en" sz="1125"/>
              <a:t>Nonambulatory and mobility via wheelchair.</a:t>
            </a:r>
            <a:endParaRPr sz="1125" dirty="0"/>
          </a:p>
          <a:p>
            <a:pPr marL="557213" lvl="1" indent="-200025">
              <a:buSzPts val="1500"/>
              <a:buFont typeface="Arial"/>
              <a:buChar char="○"/>
            </a:pPr>
            <a:r>
              <a:rPr lang="en" sz="1125"/>
              <a:t>Physical Exam – </a:t>
            </a:r>
            <a:endParaRPr sz="1125" dirty="0"/>
          </a:p>
          <a:p>
            <a:pPr marL="857250" lvl="2" indent="-166688">
              <a:spcBef>
                <a:spcPts val="240"/>
              </a:spcBef>
              <a:buSzPts val="1500"/>
              <a:buFont typeface="Arial"/>
              <a:buChar char="■"/>
            </a:pPr>
            <a:r>
              <a:rPr lang="en" sz="1125"/>
              <a:t>Vital Signs BP – 100/70 P – 64 R- 16 T – 99.2 O2 Sat – 94 % </a:t>
            </a:r>
            <a:endParaRPr sz="1125" dirty="0"/>
          </a:p>
          <a:p>
            <a:pPr marL="857250" lvl="2" indent="-166688">
              <a:spcBef>
                <a:spcPts val="240"/>
              </a:spcBef>
              <a:buSzPts val="1500"/>
              <a:buFont typeface="Arial"/>
              <a:buChar char="■"/>
            </a:pPr>
            <a:r>
              <a:rPr lang="en" sz="1125"/>
              <a:t>Lung exam significant for a few coarse ronchi, no rales or wheezes. </a:t>
            </a:r>
            <a:endParaRPr sz="1125" dirty="0"/>
          </a:p>
          <a:p>
            <a:pPr marL="857250" lvl="2" indent="-166688">
              <a:spcBef>
                <a:spcPts val="240"/>
              </a:spcBef>
              <a:buSzPts val="1500"/>
              <a:buFont typeface="Arial"/>
              <a:buChar char="■"/>
            </a:pPr>
            <a:r>
              <a:rPr lang="en" sz="1125"/>
              <a:t>Right lower extremity edema, no erythema, no increased warmth, grimaces with range of motion</a:t>
            </a:r>
            <a:endParaRPr sz="1125" dirty="0"/>
          </a:p>
        </p:txBody>
      </p:sp>
      <p:sp>
        <p:nvSpPr>
          <p:cNvPr id="2" name="Slide Number Placeholder 1"/>
          <p:cNvSpPr>
            <a:spLocks noGrp="1"/>
          </p:cNvSpPr>
          <p:nvPr>
            <p:ph type="sldNum" sz="quarter" idx="10"/>
          </p:nvPr>
        </p:nvSpPr>
        <p:spPr/>
        <p:txBody>
          <a:bodyPr/>
          <a:lstStyle/>
          <a:p>
            <a:fld id="{00000000-1234-1234-1234-123412341234}" type="slidenum">
              <a:rPr lang="en" smtClean="0"/>
              <a:pPr/>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I.F.</a:t>
            </a:r>
            <a:endParaRPr dirty="0"/>
          </a:p>
        </p:txBody>
      </p:sp>
      <p:sp>
        <p:nvSpPr>
          <p:cNvPr id="224" name="Google Shape;224;p23"/>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80987" indent="-285750">
              <a:spcBef>
                <a:spcPts val="0"/>
              </a:spcBef>
              <a:buSzPts val="2300"/>
              <a:buFont typeface="Arial" panose="020B0604020202020204" pitchFamily="34" charset="0"/>
              <a:buChar char="•"/>
            </a:pPr>
            <a:r>
              <a:rPr lang="en" sz="1725" dirty="0"/>
              <a:t>Clinical Management </a:t>
            </a:r>
            <a:endParaRPr sz="1725" dirty="0"/>
          </a:p>
          <a:p>
            <a:pPr marL="557213" lvl="1" indent="-238125">
              <a:buSzPts val="2300"/>
              <a:buFont typeface="Arial"/>
              <a:buChar char="○"/>
            </a:pPr>
            <a:r>
              <a:rPr lang="en" sz="1725" dirty="0"/>
              <a:t>Started on oral antibiotics for bronchitis and returned home from clinic</a:t>
            </a:r>
            <a:endParaRPr sz="1725" dirty="0"/>
          </a:p>
          <a:p>
            <a:pPr marL="557213" lvl="1" indent="-238125">
              <a:buSzPts val="2300"/>
              <a:buFont typeface="Arial"/>
              <a:buChar char="○"/>
            </a:pPr>
            <a:r>
              <a:rPr lang="en" sz="1725" dirty="0"/>
              <a:t>Two days later cough improved </a:t>
            </a:r>
            <a:endParaRPr sz="1725" dirty="0"/>
          </a:p>
          <a:p>
            <a:pPr marL="557213" lvl="1" indent="-238125">
              <a:buSzPts val="2300"/>
              <a:buFont typeface="Arial"/>
              <a:buChar char="○"/>
            </a:pPr>
            <a:r>
              <a:rPr lang="en" sz="1725" dirty="0"/>
              <a:t>Physical exam noted increased swelling of right lower leg</a:t>
            </a:r>
            <a:endParaRPr sz="1725" dirty="0"/>
          </a:p>
          <a:p>
            <a:pPr marL="557213" lvl="1" indent="-238125">
              <a:buSzPts val="2300"/>
              <a:buFont typeface="Arial"/>
              <a:buChar char="○"/>
            </a:pPr>
            <a:r>
              <a:rPr lang="en" sz="1725" dirty="0"/>
              <a:t>Returned to medical clinic for evaluation</a:t>
            </a:r>
            <a:endParaRPr sz="1725" dirty="0"/>
          </a:p>
        </p:txBody>
      </p:sp>
      <p:sp>
        <p:nvSpPr>
          <p:cNvPr id="2" name="Slide Number Placeholder 1"/>
          <p:cNvSpPr>
            <a:spLocks noGrp="1"/>
          </p:cNvSpPr>
          <p:nvPr>
            <p:ph type="sldNum" sz="quarter" idx="10"/>
          </p:nvPr>
        </p:nvSpPr>
        <p:spPr/>
        <p:txBody>
          <a:bodyPr/>
          <a:lstStyle/>
          <a:p>
            <a:fld id="{00000000-1234-1234-1234-123412341234}" type="slidenum">
              <a:rPr lang="en" smtClean="0"/>
              <a:pPr/>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326025" y="520987"/>
            <a:ext cx="6205950" cy="685800"/>
          </a:xfrm>
          <a:prstGeom prst="rect">
            <a:avLst/>
          </a:prstGeom>
          <a:noFill/>
          <a:ln>
            <a:noFill/>
          </a:ln>
        </p:spPr>
        <p:txBody>
          <a:bodyPr spcFirstLastPara="1" wrap="square" lIns="68569" tIns="34275" rIns="68569" bIns="34275" anchor="ctr" anchorCtr="0">
            <a:noAutofit/>
          </a:bodyPr>
          <a:lstStyle/>
          <a:p>
            <a:pPr algn="ctr"/>
            <a:r>
              <a:rPr lang="en" dirty="0"/>
              <a:t>Life Expectancy &amp; DD</a:t>
            </a:r>
            <a:endParaRPr dirty="0"/>
          </a:p>
        </p:txBody>
      </p:sp>
      <p:sp>
        <p:nvSpPr>
          <p:cNvPr id="231" name="Google Shape;231;p24"/>
          <p:cNvSpPr txBox="1">
            <a:spLocks noGrp="1"/>
          </p:cNvSpPr>
          <p:nvPr>
            <p:ph sz="half" idx="1"/>
          </p:nvPr>
        </p:nvSpPr>
        <p:spPr>
          <a:xfrm>
            <a:off x="326024" y="1269093"/>
            <a:ext cx="3299677" cy="2607975"/>
          </a:xfrm>
          <a:prstGeom prst="rect">
            <a:avLst/>
          </a:prstGeom>
          <a:noFill/>
          <a:ln>
            <a:noFill/>
          </a:ln>
        </p:spPr>
        <p:txBody>
          <a:bodyPr spcFirstLastPara="1" wrap="square" lIns="68569" tIns="34275" rIns="68569" bIns="34275" anchor="t" anchorCtr="0">
            <a:noAutofit/>
          </a:bodyPr>
          <a:lstStyle/>
          <a:p>
            <a:pPr marL="319087" indent="-285750">
              <a:lnSpc>
                <a:spcPct val="90000"/>
              </a:lnSpc>
              <a:spcBef>
                <a:spcPts val="0"/>
              </a:spcBef>
              <a:buClr>
                <a:srgbClr val="3F3F3F"/>
              </a:buClr>
              <a:buSzPts val="2100"/>
              <a:buFont typeface="Arial" panose="020B0604020202020204" pitchFamily="34" charset="0"/>
              <a:buChar char="•"/>
            </a:pPr>
            <a:r>
              <a:rPr lang="en" sz="1575" dirty="0">
                <a:solidFill>
                  <a:srgbClr val="3F3F3F"/>
                </a:solidFill>
              </a:rPr>
              <a:t>Chronic Respiratory Infections</a:t>
            </a:r>
            <a:endParaRPr sz="1575" dirty="0">
              <a:solidFill>
                <a:srgbClr val="3F3F3F"/>
              </a:solidFill>
            </a:endParaRPr>
          </a:p>
          <a:p>
            <a:pPr marL="319087" indent="-285750">
              <a:lnSpc>
                <a:spcPct val="90000"/>
              </a:lnSpc>
              <a:buClr>
                <a:srgbClr val="3F3F3F"/>
              </a:buClr>
              <a:buSzPts val="2100"/>
              <a:buFont typeface="Arial" panose="020B0604020202020204" pitchFamily="34" charset="0"/>
              <a:buChar char="•"/>
            </a:pPr>
            <a:r>
              <a:rPr lang="en" sz="1575" dirty="0">
                <a:solidFill>
                  <a:srgbClr val="3F3F3F"/>
                </a:solidFill>
              </a:rPr>
              <a:t>Heart Conditions</a:t>
            </a:r>
            <a:endParaRPr sz="1575" dirty="0">
              <a:solidFill>
                <a:srgbClr val="3F3F3F"/>
              </a:solidFill>
            </a:endParaRPr>
          </a:p>
          <a:p>
            <a:pPr marL="319087" indent="-285750">
              <a:lnSpc>
                <a:spcPct val="90000"/>
              </a:lnSpc>
              <a:buClr>
                <a:srgbClr val="3F3F3F"/>
              </a:buClr>
              <a:buSzPts val="2100"/>
              <a:buFont typeface="Arial" panose="020B0604020202020204" pitchFamily="34" charset="0"/>
              <a:buChar char="•"/>
            </a:pPr>
            <a:r>
              <a:rPr lang="en" sz="1575" dirty="0">
                <a:solidFill>
                  <a:srgbClr val="3F3F3F"/>
                </a:solidFill>
              </a:rPr>
              <a:t>Infections</a:t>
            </a:r>
            <a:endParaRPr sz="1575" dirty="0">
              <a:solidFill>
                <a:srgbClr val="3F3F3F"/>
              </a:solidFill>
            </a:endParaRPr>
          </a:p>
          <a:p>
            <a:pPr marL="319087" indent="-285750">
              <a:lnSpc>
                <a:spcPct val="90000"/>
              </a:lnSpc>
              <a:buClr>
                <a:srgbClr val="3F3F3F"/>
              </a:buClr>
              <a:buSzPts val="2100"/>
              <a:buFont typeface="Arial" panose="020B0604020202020204" pitchFamily="34" charset="0"/>
              <a:buChar char="•"/>
            </a:pPr>
            <a:r>
              <a:rPr lang="en" sz="1575" dirty="0">
                <a:solidFill>
                  <a:srgbClr val="3F3F3F"/>
                </a:solidFill>
              </a:rPr>
              <a:t>Reduced Mobility</a:t>
            </a:r>
            <a:endParaRPr sz="1575" dirty="0">
              <a:solidFill>
                <a:srgbClr val="3F3F3F"/>
              </a:solidFill>
            </a:endParaRPr>
          </a:p>
          <a:p>
            <a:pPr marL="319087" indent="-285750">
              <a:lnSpc>
                <a:spcPct val="90000"/>
              </a:lnSpc>
              <a:buClr>
                <a:srgbClr val="3F3F3F"/>
              </a:buClr>
              <a:buSzPts val="2100"/>
              <a:buFont typeface="Arial" panose="020B0604020202020204" pitchFamily="34" charset="0"/>
              <a:buChar char="•"/>
            </a:pPr>
            <a:r>
              <a:rPr lang="en" sz="1575" dirty="0">
                <a:solidFill>
                  <a:srgbClr val="3F3F3F"/>
                </a:solidFill>
              </a:rPr>
              <a:t>Epilepsy &amp; Refractory Seizures</a:t>
            </a:r>
            <a:endParaRPr sz="1575" dirty="0">
              <a:solidFill>
                <a:srgbClr val="3F3F3F"/>
              </a:solidFill>
            </a:endParaRPr>
          </a:p>
          <a:p>
            <a:pPr marL="319087" indent="-285750">
              <a:lnSpc>
                <a:spcPct val="90000"/>
              </a:lnSpc>
              <a:buClr>
                <a:srgbClr val="3F3F3F"/>
              </a:buClr>
              <a:buSzPts val="2100"/>
              <a:buFont typeface="Arial" panose="020B0604020202020204" pitchFamily="34" charset="0"/>
              <a:buChar char="•"/>
            </a:pPr>
            <a:r>
              <a:rPr lang="en" sz="1575" dirty="0">
                <a:solidFill>
                  <a:srgbClr val="3F3F3F"/>
                </a:solidFill>
              </a:rPr>
              <a:t>Dependency in eating &amp; toileting</a:t>
            </a:r>
            <a:endParaRPr sz="1575" dirty="0">
              <a:solidFill>
                <a:srgbClr val="3F3F3F"/>
              </a:solidFill>
            </a:endParaRPr>
          </a:p>
          <a:p>
            <a:pPr marL="319087" indent="-285750">
              <a:lnSpc>
                <a:spcPct val="90000"/>
              </a:lnSpc>
              <a:buClr>
                <a:srgbClr val="3F3F3F"/>
              </a:buClr>
              <a:buSzPts val="2100"/>
              <a:buFont typeface="Arial" panose="020B0604020202020204" pitchFamily="34" charset="0"/>
              <a:buChar char="•"/>
            </a:pPr>
            <a:r>
              <a:rPr lang="en" sz="1575" dirty="0">
                <a:solidFill>
                  <a:srgbClr val="3F3F3F"/>
                </a:solidFill>
              </a:rPr>
              <a:t>Severe &amp; Profound Intellectual Disabilities</a:t>
            </a:r>
            <a:endParaRPr sz="1575"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24</a:t>
            </a:fld>
            <a:endParaRPr lang="en"/>
          </a:p>
        </p:txBody>
      </p:sp>
      <p:pic>
        <p:nvPicPr>
          <p:cNvPr id="232" name="Google Shape;232;p24"/>
          <p:cNvPicPr preferRelativeResize="0"/>
          <p:nvPr/>
        </p:nvPicPr>
        <p:blipFill rotWithShape="1">
          <a:blip r:embed="rId3">
            <a:alphaModFix/>
          </a:blip>
          <a:srcRect/>
          <a:stretch/>
        </p:blipFill>
        <p:spPr>
          <a:xfrm rot="5400000">
            <a:off x="3830795" y="1537613"/>
            <a:ext cx="2605313" cy="20682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Outcome – I.F.</a:t>
            </a:r>
            <a:endParaRPr dirty="0"/>
          </a:p>
        </p:txBody>
      </p:sp>
      <p:sp>
        <p:nvSpPr>
          <p:cNvPr id="238" name="Google Shape;238;p25"/>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76225" indent="-285750">
              <a:spcBef>
                <a:spcPts val="330"/>
              </a:spcBef>
              <a:buClr>
                <a:srgbClr val="3F3F3F"/>
              </a:buClr>
              <a:buSzPts val="2400"/>
              <a:buFont typeface="Arial" panose="020B0604020202020204" pitchFamily="34" charset="0"/>
              <a:buChar char="•"/>
            </a:pPr>
            <a:r>
              <a:rPr lang="en" sz="1800" dirty="0">
                <a:solidFill>
                  <a:srgbClr val="3F3F3F"/>
                </a:solidFill>
              </a:rPr>
              <a:t>Diagnoses:</a:t>
            </a:r>
            <a:endParaRPr sz="1800" dirty="0">
              <a:solidFill>
                <a:srgbClr val="3F3F3F"/>
              </a:solidFill>
            </a:endParaRPr>
          </a:p>
          <a:p>
            <a:pPr marL="600075" lvl="1" indent="-266700">
              <a:spcBef>
                <a:spcPts val="330"/>
              </a:spcBef>
              <a:buClr>
                <a:srgbClr val="3F3F3F"/>
              </a:buClr>
              <a:buSzPts val="2400"/>
              <a:buChar char="○"/>
            </a:pPr>
            <a:r>
              <a:rPr lang="en" dirty="0">
                <a:solidFill>
                  <a:srgbClr val="3F3F3F"/>
                </a:solidFill>
              </a:rPr>
              <a:t> Fracture of Right Femur and Osteoporosis</a:t>
            </a:r>
            <a:endParaRPr dirty="0">
              <a:solidFill>
                <a:srgbClr val="3F3F3F"/>
              </a:solidFill>
            </a:endParaRPr>
          </a:p>
          <a:p>
            <a:pPr marL="276225" indent="-285750">
              <a:spcBef>
                <a:spcPts val="330"/>
              </a:spcBef>
              <a:buClr>
                <a:srgbClr val="3F3F3F"/>
              </a:buClr>
              <a:buSzPts val="2400"/>
              <a:buFont typeface="Arial" panose="020B0604020202020204" pitchFamily="34" charset="0"/>
              <a:buChar char="•"/>
            </a:pPr>
            <a:r>
              <a:rPr lang="en" sz="1800" dirty="0">
                <a:solidFill>
                  <a:srgbClr val="3F3F3F"/>
                </a:solidFill>
              </a:rPr>
              <a:t>Clinical Challenges &amp; Resolutions</a:t>
            </a:r>
            <a:endParaRPr sz="1800" dirty="0">
              <a:solidFill>
                <a:srgbClr val="3F3F3F"/>
              </a:solidFill>
            </a:endParaRPr>
          </a:p>
          <a:p>
            <a:pPr marL="557213" lvl="1" indent="-242888">
              <a:buClr>
                <a:srgbClr val="3F3F3F"/>
              </a:buClr>
              <a:buSzPts val="2400"/>
              <a:buChar char="○"/>
            </a:pPr>
            <a:r>
              <a:rPr lang="en" dirty="0">
                <a:solidFill>
                  <a:srgbClr val="3F3F3F"/>
                </a:solidFill>
              </a:rPr>
              <a:t>Complications with long term use of medications</a:t>
            </a:r>
            <a:endParaRPr dirty="0">
              <a:solidFill>
                <a:srgbClr val="3F3F3F"/>
              </a:solidFill>
            </a:endParaRPr>
          </a:p>
          <a:p>
            <a:pPr marL="557213" lvl="1" indent="-242888">
              <a:buClr>
                <a:srgbClr val="3F3F3F"/>
              </a:buClr>
              <a:buSzPts val="2400"/>
              <a:buChar char="○"/>
            </a:pPr>
            <a:r>
              <a:rPr lang="en" dirty="0">
                <a:solidFill>
                  <a:srgbClr val="3F3F3F"/>
                </a:solidFill>
              </a:rPr>
              <a:t>Secondary comorbidities with I/DD</a:t>
            </a:r>
            <a:endParaRPr dirty="0">
              <a:solidFill>
                <a:srgbClr val="3F3F3F"/>
              </a:solidFill>
            </a:endParaRPr>
          </a:p>
          <a:p>
            <a:pPr marL="557213" lvl="1" indent="-242888">
              <a:buClr>
                <a:srgbClr val="3F3F3F"/>
              </a:buClr>
              <a:buSzPts val="2400"/>
              <a:buChar char="○"/>
            </a:pPr>
            <a:r>
              <a:rPr lang="en" dirty="0">
                <a:solidFill>
                  <a:srgbClr val="3F3F3F"/>
                </a:solidFill>
              </a:rPr>
              <a:t>Aging and end of life issues</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prstGeom prst="rect">
            <a:avLst/>
          </a:prstGeom>
          <a:noFill/>
          <a:ln>
            <a:noFill/>
          </a:ln>
        </p:spPr>
        <p:txBody>
          <a:bodyPr spcFirstLastPara="1" wrap="square" lIns="51431" tIns="25706" rIns="51431" bIns="25706" anchor="ctr" anchorCtr="0">
            <a:noAutofit/>
          </a:bodyPr>
          <a:lstStyle/>
          <a:p>
            <a:pPr algn="ctr"/>
            <a:r>
              <a:rPr lang="en" dirty="0"/>
              <a:t>Osteoporosis Risk Factors: DD</a:t>
            </a:r>
            <a:endParaRPr dirty="0"/>
          </a:p>
        </p:txBody>
      </p:sp>
      <p:sp>
        <p:nvSpPr>
          <p:cNvPr id="245" name="Google Shape;245;p26"/>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71462" indent="-285750">
              <a:lnSpc>
                <a:spcPct val="90000"/>
              </a:lnSpc>
              <a:spcBef>
                <a:spcPts val="0"/>
              </a:spcBef>
              <a:buSzPts val="2400"/>
              <a:buFont typeface="Arial" panose="020B0604020202020204" pitchFamily="34" charset="0"/>
              <a:buChar char="•"/>
            </a:pPr>
            <a:r>
              <a:rPr lang="en" sz="1800" dirty="0"/>
              <a:t>Women</a:t>
            </a:r>
            <a:r>
              <a:rPr lang="en" sz="1800" b="1" dirty="0"/>
              <a:t>:</a:t>
            </a:r>
            <a:endParaRPr sz="1800" dirty="0"/>
          </a:p>
          <a:p>
            <a:pPr marL="557213" lvl="1" indent="-228600">
              <a:lnSpc>
                <a:spcPct val="90000"/>
              </a:lnSpc>
              <a:spcBef>
                <a:spcPts val="315"/>
              </a:spcBef>
              <a:buSzPts val="2400"/>
              <a:buFont typeface="Arial"/>
              <a:buChar char="○"/>
            </a:pPr>
            <a:r>
              <a:rPr lang="en" dirty="0"/>
              <a:t>Amenorrhea (absence/irregular periods)</a:t>
            </a:r>
            <a:endParaRPr dirty="0"/>
          </a:p>
          <a:p>
            <a:pPr marL="557213" lvl="1" indent="-228600">
              <a:lnSpc>
                <a:spcPct val="90000"/>
              </a:lnSpc>
              <a:spcBef>
                <a:spcPts val="315"/>
              </a:spcBef>
              <a:buSzPts val="2400"/>
              <a:buFont typeface="Arial"/>
              <a:buChar char="○"/>
            </a:pPr>
            <a:r>
              <a:rPr lang="en" dirty="0"/>
              <a:t>Post menopausal</a:t>
            </a:r>
            <a:endParaRPr dirty="0"/>
          </a:p>
          <a:p>
            <a:pPr marL="557213" lvl="1" indent="-228600">
              <a:lnSpc>
                <a:spcPct val="90000"/>
              </a:lnSpc>
              <a:spcBef>
                <a:spcPts val="315"/>
              </a:spcBef>
              <a:buSzPts val="2400"/>
              <a:buFont typeface="Arial"/>
              <a:buChar char="○"/>
            </a:pPr>
            <a:r>
              <a:rPr lang="en" dirty="0"/>
              <a:t>Nulliparous</a:t>
            </a:r>
            <a:endParaRPr dirty="0"/>
          </a:p>
          <a:p>
            <a:pPr marL="557213" lvl="1" indent="-228600">
              <a:lnSpc>
                <a:spcPct val="90000"/>
              </a:lnSpc>
              <a:spcBef>
                <a:spcPts val="315"/>
              </a:spcBef>
              <a:buSzPts val="2400"/>
              <a:buFont typeface="Arial"/>
              <a:buChar char="○"/>
            </a:pPr>
            <a:r>
              <a:rPr lang="en" dirty="0"/>
              <a:t>Caucasian or Asian Ethnicity</a:t>
            </a:r>
            <a:endParaRPr dirty="0"/>
          </a:p>
          <a:p>
            <a:pPr marL="557213" lvl="1" indent="-228600">
              <a:lnSpc>
                <a:spcPct val="90000"/>
              </a:lnSpc>
              <a:spcBef>
                <a:spcPts val="315"/>
              </a:spcBef>
              <a:buSzPts val="2400"/>
              <a:buFont typeface="Arial"/>
              <a:buChar char="○"/>
            </a:pPr>
            <a:r>
              <a:rPr lang="en" dirty="0"/>
              <a:t>Very thin or small stature</a:t>
            </a:r>
            <a:endParaRPr dirty="0"/>
          </a:p>
          <a:p>
            <a:pPr marL="557213" lvl="1" indent="-228600">
              <a:lnSpc>
                <a:spcPct val="90000"/>
              </a:lnSpc>
              <a:spcBef>
                <a:spcPts val="315"/>
              </a:spcBef>
              <a:buSzPts val="2400"/>
              <a:buFont typeface="Arial"/>
              <a:buChar char="○"/>
            </a:pPr>
            <a:r>
              <a:rPr lang="en" dirty="0"/>
              <a:t>Down Syndrome, Turner Syndrome</a:t>
            </a:r>
            <a:endParaRPr dirty="0"/>
          </a:p>
        </p:txBody>
      </p:sp>
      <p:sp>
        <p:nvSpPr>
          <p:cNvPr id="2" name="Slide Number Placeholder 1"/>
          <p:cNvSpPr>
            <a:spLocks noGrp="1"/>
          </p:cNvSpPr>
          <p:nvPr>
            <p:ph type="sldNum" sz="quarter" idx="10"/>
          </p:nvPr>
        </p:nvSpPr>
        <p:spPr/>
        <p:txBody>
          <a:bodyPr/>
          <a:lstStyle/>
          <a:p>
            <a:fld id="{00000000-1234-1234-1234-123412341234}" type="slidenum">
              <a:rPr lang="en" smtClean="0"/>
              <a:pPr/>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prstGeom prst="rect">
            <a:avLst/>
          </a:prstGeom>
          <a:noFill/>
          <a:ln>
            <a:noFill/>
          </a:ln>
        </p:spPr>
        <p:txBody>
          <a:bodyPr spcFirstLastPara="1" wrap="square" lIns="51431" tIns="25706" rIns="51431" bIns="25706" anchor="ctr" anchorCtr="0">
            <a:noAutofit/>
          </a:bodyPr>
          <a:lstStyle/>
          <a:p>
            <a:pPr algn="ctr"/>
            <a:r>
              <a:rPr lang="en" dirty="0"/>
              <a:t>Osteoporosis Risk Factors: DD</a:t>
            </a:r>
            <a:endParaRPr dirty="0"/>
          </a:p>
        </p:txBody>
      </p:sp>
      <p:sp>
        <p:nvSpPr>
          <p:cNvPr id="252" name="Google Shape;252;p27"/>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342900" indent="-285750">
              <a:lnSpc>
                <a:spcPct val="90000"/>
              </a:lnSpc>
              <a:spcBef>
                <a:spcPts val="270"/>
              </a:spcBef>
              <a:buClr>
                <a:srgbClr val="3F3F3F"/>
              </a:buClr>
              <a:buSzPts val="2400"/>
              <a:buFont typeface="Arial" panose="020B0604020202020204" pitchFamily="34" charset="0"/>
              <a:buChar char="•"/>
            </a:pPr>
            <a:r>
              <a:rPr lang="en" sz="1800" dirty="0">
                <a:solidFill>
                  <a:srgbClr val="3F3F3F"/>
                </a:solidFill>
              </a:rPr>
              <a:t>Epilepsy</a:t>
            </a:r>
            <a:endParaRPr sz="1800" dirty="0">
              <a:solidFill>
                <a:srgbClr val="3F3F3F"/>
              </a:solidFill>
            </a:endParaRPr>
          </a:p>
          <a:p>
            <a:pPr marL="685800" lvl="1" indent="-285750">
              <a:lnSpc>
                <a:spcPct val="90000"/>
              </a:lnSpc>
              <a:spcBef>
                <a:spcPts val="0"/>
              </a:spcBef>
              <a:buClr>
                <a:srgbClr val="3F3F3F"/>
              </a:buClr>
              <a:buSzPts val="2400"/>
              <a:buChar char="○"/>
            </a:pPr>
            <a:r>
              <a:rPr lang="en" dirty="0">
                <a:solidFill>
                  <a:srgbClr val="3F3F3F"/>
                </a:solidFill>
              </a:rPr>
              <a:t>Long term use of medications </a:t>
            </a:r>
            <a:endParaRPr dirty="0">
              <a:solidFill>
                <a:srgbClr val="3F3F3F"/>
              </a:solidFill>
            </a:endParaRPr>
          </a:p>
          <a:p>
            <a:pPr marL="342900"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Anticonvulsants, Steroids, PSYCHOTROPICS</a:t>
            </a:r>
            <a:endParaRPr sz="1800" dirty="0">
              <a:solidFill>
                <a:srgbClr val="3F3F3F"/>
              </a:solidFill>
            </a:endParaRPr>
          </a:p>
          <a:p>
            <a:pPr marL="342900"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Nutritional &amp; GI Comorbidities</a:t>
            </a:r>
            <a:endParaRPr sz="1800" dirty="0">
              <a:solidFill>
                <a:srgbClr val="3F3F3F"/>
              </a:solidFill>
            </a:endParaRPr>
          </a:p>
          <a:p>
            <a:pPr marL="342900"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Limited sun exposure</a:t>
            </a:r>
            <a:endParaRPr sz="1800" dirty="0">
              <a:solidFill>
                <a:srgbClr val="3F3F3F"/>
              </a:solidFill>
            </a:endParaRPr>
          </a:p>
          <a:p>
            <a:pPr marL="342900"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Decreased weight bearing activities</a:t>
            </a:r>
            <a:endParaRPr sz="1800" dirty="0">
              <a:solidFill>
                <a:srgbClr val="3F3F3F"/>
              </a:solidFill>
            </a:endParaRPr>
          </a:p>
          <a:p>
            <a:pPr marL="342900"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Prolonged immobility</a:t>
            </a:r>
            <a:endParaRPr sz="1800" dirty="0">
              <a:solidFill>
                <a:srgbClr val="3F3F3F"/>
              </a:solidFill>
            </a:endParaRPr>
          </a:p>
          <a:p>
            <a:pPr marL="342900" indent="-285750">
              <a:lnSpc>
                <a:spcPct val="90000"/>
              </a:lnSpc>
              <a:spcBef>
                <a:spcPts val="0"/>
              </a:spcBef>
              <a:buClr>
                <a:srgbClr val="3F3F3F"/>
              </a:buClr>
              <a:buSzPts val="2400"/>
              <a:buFont typeface="Arial" panose="020B0604020202020204" pitchFamily="34" charset="0"/>
              <a:buChar char="•"/>
            </a:pPr>
            <a:r>
              <a:rPr lang="en" sz="1800" dirty="0">
                <a:solidFill>
                  <a:srgbClr val="3F3F3F"/>
                </a:solidFill>
              </a:rPr>
              <a:t>Related Endocrine Disorders -Hypothyroidism</a:t>
            </a:r>
            <a:endParaRPr sz="18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prstGeom prst="rect">
            <a:avLst/>
          </a:prstGeom>
          <a:noFill/>
          <a:ln>
            <a:noFill/>
          </a:ln>
        </p:spPr>
        <p:txBody>
          <a:bodyPr spcFirstLastPara="1" wrap="square" lIns="51431" tIns="25706" rIns="51431" bIns="25706" anchor="ctr" anchorCtr="0">
            <a:noAutofit/>
          </a:bodyPr>
          <a:lstStyle/>
          <a:p>
            <a:pPr algn="ctr"/>
            <a:r>
              <a:rPr lang="en"/>
              <a:t>Osteoporosis: Screening/Treatment</a:t>
            </a:r>
            <a:endParaRPr dirty="0"/>
          </a:p>
        </p:txBody>
      </p:sp>
      <p:sp>
        <p:nvSpPr>
          <p:cNvPr id="259" name="Google Shape;259;p28"/>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352425" indent="-285750">
              <a:spcBef>
                <a:spcPts val="330"/>
              </a:spcBef>
              <a:buClr>
                <a:srgbClr val="3F3F3F"/>
              </a:buClr>
              <a:buFont typeface="Arial" panose="020B0604020202020204" pitchFamily="34" charset="0"/>
              <a:buChar char="•"/>
            </a:pPr>
            <a:r>
              <a:rPr lang="en" dirty="0">
                <a:solidFill>
                  <a:srgbClr val="3F3F3F"/>
                </a:solidFill>
              </a:rPr>
              <a:t>Clinical Assessment</a:t>
            </a:r>
            <a:endParaRPr dirty="0">
              <a:solidFill>
                <a:srgbClr val="3F3F3F"/>
              </a:solidFill>
            </a:endParaRPr>
          </a:p>
          <a:p>
            <a:pPr marL="685800" lvl="1" indent="-276225">
              <a:spcBef>
                <a:spcPts val="0"/>
              </a:spcBef>
              <a:buClr>
                <a:srgbClr val="3F3F3F"/>
              </a:buClr>
              <a:buSzPts val="2200"/>
              <a:buChar char="○"/>
            </a:pPr>
            <a:r>
              <a:rPr lang="en" sz="1650" dirty="0">
                <a:solidFill>
                  <a:srgbClr val="3F3F3F"/>
                </a:solidFill>
              </a:rPr>
              <a:t>Assess for pain or changes in gait/mobility on every visit</a:t>
            </a:r>
            <a:endParaRPr sz="1650" dirty="0">
              <a:solidFill>
                <a:srgbClr val="3F3F3F"/>
              </a:solidFill>
            </a:endParaRPr>
          </a:p>
          <a:p>
            <a:pPr marL="352425" indent="-285750">
              <a:spcBef>
                <a:spcPts val="0"/>
              </a:spcBef>
              <a:buClr>
                <a:srgbClr val="3F3F3F"/>
              </a:buClr>
              <a:buFont typeface="Arial" panose="020B0604020202020204" pitchFamily="34" charset="0"/>
              <a:buChar char="•"/>
            </a:pPr>
            <a:r>
              <a:rPr lang="en" dirty="0">
                <a:solidFill>
                  <a:srgbClr val="3F3F3F"/>
                </a:solidFill>
              </a:rPr>
              <a:t>Testing</a:t>
            </a:r>
            <a:endParaRPr dirty="0">
              <a:solidFill>
                <a:srgbClr val="3F3F3F"/>
              </a:solidFill>
            </a:endParaRPr>
          </a:p>
          <a:p>
            <a:pPr marL="685800" lvl="1" indent="-276225">
              <a:spcBef>
                <a:spcPts val="0"/>
              </a:spcBef>
              <a:buClr>
                <a:srgbClr val="3F3F3F"/>
              </a:buClr>
              <a:buSzPts val="2200"/>
              <a:buChar char="○"/>
            </a:pPr>
            <a:r>
              <a:rPr lang="en" sz="1650" dirty="0">
                <a:solidFill>
                  <a:srgbClr val="3F3F3F"/>
                </a:solidFill>
              </a:rPr>
              <a:t>DEXA Scan</a:t>
            </a:r>
            <a:endParaRPr sz="1650" dirty="0">
              <a:solidFill>
                <a:srgbClr val="3F3F3F"/>
              </a:solidFill>
            </a:endParaRPr>
          </a:p>
          <a:p>
            <a:pPr marL="352425" indent="-285750">
              <a:spcBef>
                <a:spcPts val="0"/>
              </a:spcBef>
              <a:buClr>
                <a:srgbClr val="3F3F3F"/>
              </a:buClr>
              <a:buFont typeface="Arial" panose="020B0604020202020204" pitchFamily="34" charset="0"/>
              <a:buChar char="•"/>
            </a:pPr>
            <a:r>
              <a:rPr lang="en" dirty="0">
                <a:solidFill>
                  <a:srgbClr val="3F3F3F"/>
                </a:solidFill>
              </a:rPr>
              <a:t>Treatment</a:t>
            </a:r>
            <a:endParaRPr dirty="0">
              <a:solidFill>
                <a:srgbClr val="3F3F3F"/>
              </a:solidFill>
            </a:endParaRPr>
          </a:p>
          <a:p>
            <a:pPr marL="685800" lvl="1" indent="-276225">
              <a:spcBef>
                <a:spcPts val="0"/>
              </a:spcBef>
              <a:buClr>
                <a:srgbClr val="3F3F3F"/>
              </a:buClr>
              <a:buSzPts val="2200"/>
              <a:buChar char="○"/>
            </a:pPr>
            <a:r>
              <a:rPr lang="en" sz="1650" dirty="0">
                <a:solidFill>
                  <a:srgbClr val="3F3F3F"/>
                </a:solidFill>
              </a:rPr>
              <a:t>Alendronate/Denosumab/Zoledronic Acid</a:t>
            </a:r>
            <a:endParaRPr sz="165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prstGeom prst="rect">
            <a:avLst/>
          </a:prstGeom>
          <a:noFill/>
          <a:ln>
            <a:noFill/>
          </a:ln>
        </p:spPr>
        <p:txBody>
          <a:bodyPr spcFirstLastPara="1" wrap="square" lIns="51431" tIns="25706" rIns="51431" bIns="25706" anchor="ctr" anchorCtr="0">
            <a:noAutofit/>
          </a:bodyPr>
          <a:lstStyle/>
          <a:p>
            <a:pPr algn="ctr"/>
            <a:r>
              <a:rPr lang="en"/>
              <a:t>Osteoporosis: Prevention</a:t>
            </a:r>
            <a:endParaRPr dirty="0"/>
          </a:p>
        </p:txBody>
      </p:sp>
      <p:sp>
        <p:nvSpPr>
          <p:cNvPr id="266" name="Google Shape;266;p29"/>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342900" indent="-285750">
              <a:spcBef>
                <a:spcPts val="330"/>
              </a:spcBef>
              <a:buClr>
                <a:srgbClr val="3F3F3F"/>
              </a:buClr>
              <a:buSzPts val="2400"/>
              <a:buFont typeface="Arial" panose="020B0604020202020204" pitchFamily="34" charset="0"/>
              <a:buChar char="•"/>
            </a:pPr>
            <a:r>
              <a:rPr lang="en" sz="1800" dirty="0">
                <a:solidFill>
                  <a:srgbClr val="3F3F3F"/>
                </a:solidFill>
              </a:rPr>
              <a:t>Adequate Nutrition (Calcium/Vitamin D)</a:t>
            </a:r>
            <a:endParaRPr sz="1800" dirty="0">
              <a:solidFill>
                <a:srgbClr val="3F3F3F"/>
              </a:solidFill>
            </a:endParaRPr>
          </a:p>
          <a:p>
            <a:pPr marL="342900" indent="-285750">
              <a:spcBef>
                <a:spcPts val="0"/>
              </a:spcBef>
              <a:buClr>
                <a:srgbClr val="3F3F3F"/>
              </a:buClr>
              <a:buSzPts val="2400"/>
              <a:buFont typeface="Arial" panose="020B0604020202020204" pitchFamily="34" charset="0"/>
              <a:buChar char="•"/>
            </a:pPr>
            <a:r>
              <a:rPr lang="en" sz="1800" dirty="0">
                <a:solidFill>
                  <a:srgbClr val="3F3F3F"/>
                </a:solidFill>
              </a:rPr>
              <a:t>Weight Control</a:t>
            </a:r>
            <a:endParaRPr sz="1800" dirty="0">
              <a:solidFill>
                <a:srgbClr val="3F3F3F"/>
              </a:solidFill>
            </a:endParaRPr>
          </a:p>
          <a:p>
            <a:pPr marL="342900" indent="-285750">
              <a:spcBef>
                <a:spcPts val="0"/>
              </a:spcBef>
              <a:buClr>
                <a:srgbClr val="3F3F3F"/>
              </a:buClr>
              <a:buSzPts val="2400"/>
              <a:buFont typeface="Arial" panose="020B0604020202020204" pitchFamily="34" charset="0"/>
              <a:buChar char="•"/>
            </a:pPr>
            <a:r>
              <a:rPr lang="en" sz="1800" dirty="0">
                <a:solidFill>
                  <a:srgbClr val="3F3F3F"/>
                </a:solidFill>
              </a:rPr>
              <a:t>Exposure to sunlight</a:t>
            </a:r>
            <a:endParaRPr sz="1800" dirty="0">
              <a:solidFill>
                <a:srgbClr val="3F3F3F"/>
              </a:solidFill>
            </a:endParaRPr>
          </a:p>
          <a:p>
            <a:pPr marL="342900" indent="-285750">
              <a:spcBef>
                <a:spcPts val="0"/>
              </a:spcBef>
              <a:buClr>
                <a:srgbClr val="3F3F3F"/>
              </a:buClr>
              <a:buSzPts val="2400"/>
              <a:buFont typeface="Arial" panose="020B0604020202020204" pitchFamily="34" charset="0"/>
              <a:buChar char="•"/>
            </a:pPr>
            <a:r>
              <a:rPr lang="en" sz="1800" dirty="0">
                <a:solidFill>
                  <a:srgbClr val="3F3F3F"/>
                </a:solidFill>
              </a:rPr>
              <a:t>Optimize Seizure control</a:t>
            </a:r>
            <a:endParaRPr sz="1800" dirty="0">
              <a:solidFill>
                <a:srgbClr val="3F3F3F"/>
              </a:solidFill>
            </a:endParaRPr>
          </a:p>
          <a:p>
            <a:pPr marL="342900" indent="-285750">
              <a:spcBef>
                <a:spcPts val="0"/>
              </a:spcBef>
              <a:buClr>
                <a:srgbClr val="3F3F3F"/>
              </a:buClr>
              <a:buSzPts val="2400"/>
              <a:buFont typeface="Arial" panose="020B0604020202020204" pitchFamily="34" charset="0"/>
              <a:buChar char="•"/>
            </a:pPr>
            <a:r>
              <a:rPr lang="en" sz="1800" dirty="0">
                <a:solidFill>
                  <a:srgbClr val="3F3F3F"/>
                </a:solidFill>
              </a:rPr>
              <a:t>Avoid caffeine, nicotine</a:t>
            </a:r>
            <a:endParaRPr sz="1800" dirty="0">
              <a:solidFill>
                <a:srgbClr val="3F3F3F"/>
              </a:solidFill>
            </a:endParaRPr>
          </a:p>
          <a:p>
            <a:pPr marL="342900" indent="-285750">
              <a:spcBef>
                <a:spcPts val="0"/>
              </a:spcBef>
              <a:buClr>
                <a:srgbClr val="3F3F3F"/>
              </a:buClr>
              <a:buSzPts val="2400"/>
              <a:buFont typeface="Arial" panose="020B0604020202020204" pitchFamily="34" charset="0"/>
              <a:buChar char="•"/>
            </a:pPr>
            <a:r>
              <a:rPr lang="en" sz="1800" dirty="0">
                <a:solidFill>
                  <a:srgbClr val="3F3F3F"/>
                </a:solidFill>
              </a:rPr>
              <a:t>Exercise/Fall prevention</a:t>
            </a:r>
            <a:endParaRPr dirty="0"/>
          </a:p>
        </p:txBody>
      </p:sp>
      <p:sp>
        <p:nvSpPr>
          <p:cNvPr id="2" name="Slide Number Placeholder 1"/>
          <p:cNvSpPr>
            <a:spLocks noGrp="1"/>
          </p:cNvSpPr>
          <p:nvPr>
            <p:ph type="sldNum" sz="quarter" idx="10"/>
          </p:nvPr>
        </p:nvSpPr>
        <p:spPr/>
        <p:txBody>
          <a:bodyPr/>
          <a:lstStyle/>
          <a:p>
            <a:fld id="{00000000-1234-1234-1234-123412341234}" type="slidenum">
              <a:rPr lang="en" smtClean="0"/>
              <a:pPr/>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Objectives</a:t>
            </a:r>
            <a:endParaRPr dirty="0"/>
          </a:p>
        </p:txBody>
      </p:sp>
      <p:sp>
        <p:nvSpPr>
          <p:cNvPr id="92" name="Google Shape;92;p3"/>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0" indent="0">
              <a:lnSpc>
                <a:spcPct val="80000"/>
              </a:lnSpc>
              <a:spcBef>
                <a:spcPts val="0"/>
              </a:spcBef>
              <a:buNone/>
            </a:pPr>
            <a:r>
              <a:rPr lang="en" sz="1800" dirty="0">
                <a:solidFill>
                  <a:srgbClr val="3F3F3F"/>
                </a:solidFill>
              </a:rPr>
              <a:t>By the end of this session participants should be able to:</a:t>
            </a:r>
            <a:endParaRPr sz="1800" dirty="0">
              <a:solidFill>
                <a:srgbClr val="3F3F3F"/>
              </a:solidFill>
            </a:endParaRPr>
          </a:p>
          <a:p>
            <a:pPr marL="0" indent="0">
              <a:lnSpc>
                <a:spcPct val="80000"/>
              </a:lnSpc>
              <a:spcBef>
                <a:spcPts val="268"/>
              </a:spcBef>
              <a:buNone/>
            </a:pPr>
            <a:endParaRPr sz="1800" dirty="0">
              <a:solidFill>
                <a:srgbClr val="3F3F3F"/>
              </a:solidFill>
            </a:endParaRPr>
          </a:p>
          <a:p>
            <a:pPr marL="257175" indent="-286464">
              <a:lnSpc>
                <a:spcPct val="80000"/>
              </a:lnSpc>
              <a:spcBef>
                <a:spcPts val="268"/>
              </a:spcBef>
              <a:buClr>
                <a:srgbClr val="3F3F3F"/>
              </a:buClr>
              <a:buSzPts val="2400"/>
              <a:buFont typeface="Arial" panose="020B0604020202020204" pitchFamily="34" charset="0"/>
              <a:buChar char="•"/>
            </a:pPr>
            <a:r>
              <a:rPr lang="en" sz="1800" dirty="0">
                <a:solidFill>
                  <a:srgbClr val="3F3F3F"/>
                </a:solidFill>
              </a:rPr>
              <a:t>Identify definitions and demographics of Intellectual and other Developmental Disabilities (I/DD).</a:t>
            </a:r>
            <a:endParaRPr sz="1800" dirty="0">
              <a:solidFill>
                <a:srgbClr val="3F3F3F"/>
              </a:solidFill>
            </a:endParaRPr>
          </a:p>
          <a:p>
            <a:pPr>
              <a:lnSpc>
                <a:spcPct val="80000"/>
              </a:lnSpc>
              <a:spcBef>
                <a:spcPts val="268"/>
              </a:spcBef>
              <a:buFont typeface="Arial" panose="020B0604020202020204" pitchFamily="34" charset="0"/>
              <a:buChar char="•"/>
            </a:pPr>
            <a:endParaRPr sz="1800" dirty="0">
              <a:solidFill>
                <a:srgbClr val="3F3F3F"/>
              </a:solidFill>
            </a:endParaRPr>
          </a:p>
          <a:p>
            <a:pPr marL="257175" indent="-286464">
              <a:lnSpc>
                <a:spcPct val="80000"/>
              </a:lnSpc>
              <a:spcBef>
                <a:spcPts val="268"/>
              </a:spcBef>
              <a:buClr>
                <a:srgbClr val="3F3F3F"/>
              </a:buClr>
              <a:buSzPts val="2400"/>
              <a:buFont typeface="Arial" panose="020B0604020202020204" pitchFamily="34" charset="0"/>
              <a:buChar char="•"/>
            </a:pPr>
            <a:r>
              <a:rPr lang="en" sz="1800" dirty="0">
                <a:solidFill>
                  <a:srgbClr val="3F3F3F"/>
                </a:solidFill>
              </a:rPr>
              <a:t>Describe clinical challenges to providing medical care for adults with I/DD in primary care settings.</a:t>
            </a:r>
            <a:endParaRPr sz="1800" dirty="0">
              <a:solidFill>
                <a:srgbClr val="3F3F3F"/>
              </a:solidFill>
            </a:endParaRPr>
          </a:p>
          <a:p>
            <a:pPr>
              <a:lnSpc>
                <a:spcPct val="80000"/>
              </a:lnSpc>
              <a:spcBef>
                <a:spcPts val="268"/>
              </a:spcBef>
              <a:buFont typeface="Arial" panose="020B0604020202020204" pitchFamily="34" charset="0"/>
              <a:buChar char="•"/>
            </a:pPr>
            <a:endParaRPr sz="1800" dirty="0">
              <a:solidFill>
                <a:srgbClr val="3F3F3F"/>
              </a:solidFill>
            </a:endParaRPr>
          </a:p>
          <a:p>
            <a:pPr marL="257175" indent="-286464">
              <a:lnSpc>
                <a:spcPct val="80000"/>
              </a:lnSpc>
              <a:spcBef>
                <a:spcPts val="268"/>
              </a:spcBef>
              <a:buClr>
                <a:srgbClr val="3F3F3F"/>
              </a:buClr>
              <a:buSzPts val="2400"/>
              <a:buFont typeface="Arial" panose="020B0604020202020204" pitchFamily="34" charset="0"/>
              <a:buChar char="•"/>
            </a:pPr>
            <a:r>
              <a:rPr lang="en" sz="1800" dirty="0">
                <a:solidFill>
                  <a:srgbClr val="3F3F3F"/>
                </a:solidFill>
              </a:rPr>
              <a:t>Utilize available resources to develop solutions that support medical management of adults with I/DD.</a:t>
            </a:r>
            <a:endParaRPr sz="1800" dirty="0">
              <a:solidFill>
                <a:srgbClr val="3F3F3F"/>
              </a:solidFill>
            </a:endParaRPr>
          </a:p>
          <a:p>
            <a:pPr marL="0" indent="0">
              <a:lnSpc>
                <a:spcPct val="80000"/>
              </a:lnSpc>
              <a:spcBef>
                <a:spcPts val="281"/>
              </a:spcBef>
              <a:buNone/>
            </a:pPr>
            <a:endParaRPr sz="18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309206" y="473400"/>
            <a:ext cx="6239475" cy="669600"/>
          </a:xfrm>
          <a:prstGeom prst="rect">
            <a:avLst/>
          </a:prstGeom>
          <a:noFill/>
          <a:ln>
            <a:noFill/>
          </a:ln>
        </p:spPr>
        <p:txBody>
          <a:bodyPr spcFirstLastPara="1" wrap="square" lIns="68569" tIns="34275" rIns="68569" bIns="34275" anchor="ctr" anchorCtr="0">
            <a:noAutofit/>
          </a:bodyPr>
          <a:lstStyle/>
          <a:p>
            <a:pPr algn="ctr"/>
            <a:r>
              <a:rPr lang="en" dirty="0">
                <a:solidFill>
                  <a:schemeClr val="dk1"/>
                </a:solidFill>
              </a:rPr>
              <a:t>End Of Life Issues</a:t>
            </a:r>
            <a:endParaRPr dirty="0"/>
          </a:p>
        </p:txBody>
      </p:sp>
      <p:sp>
        <p:nvSpPr>
          <p:cNvPr id="273" name="Google Shape;273;p30"/>
          <p:cNvSpPr txBox="1">
            <a:spLocks noGrp="1"/>
          </p:cNvSpPr>
          <p:nvPr>
            <p:ph sz="half" idx="1"/>
          </p:nvPr>
        </p:nvSpPr>
        <p:spPr>
          <a:xfrm>
            <a:off x="309206" y="1267650"/>
            <a:ext cx="3119850" cy="2608200"/>
          </a:xfrm>
          <a:prstGeom prst="rect">
            <a:avLst/>
          </a:prstGeom>
          <a:noFill/>
          <a:ln>
            <a:noFill/>
          </a:ln>
        </p:spPr>
        <p:txBody>
          <a:bodyPr spcFirstLastPara="1" wrap="square" lIns="68569" tIns="34275" rIns="68569" bIns="34275" anchor="t" anchorCtr="0">
            <a:noAutofit/>
          </a:bodyPr>
          <a:lstStyle/>
          <a:p>
            <a:pPr indent="-285750">
              <a:buClr>
                <a:srgbClr val="3F3F3F"/>
              </a:buClr>
              <a:buSzPts val="2400"/>
              <a:buFont typeface="Arial" panose="020B0604020202020204" pitchFamily="34" charset="0"/>
              <a:buChar char="•"/>
            </a:pPr>
            <a:r>
              <a:rPr lang="en" sz="1800" dirty="0">
                <a:solidFill>
                  <a:srgbClr val="3F3F3F"/>
                </a:solidFill>
              </a:rPr>
              <a:t>Decision Making</a:t>
            </a:r>
            <a:endParaRPr sz="1800" dirty="0">
              <a:solidFill>
                <a:srgbClr val="3F3F3F"/>
              </a:solidFill>
            </a:endParaRPr>
          </a:p>
          <a:p>
            <a:pPr indent="-285750">
              <a:buClr>
                <a:srgbClr val="3F3F3F"/>
              </a:buClr>
              <a:buSzPts val="2400"/>
              <a:buFont typeface="Arial" panose="020B0604020202020204" pitchFamily="34" charset="0"/>
              <a:buChar char="•"/>
            </a:pPr>
            <a:r>
              <a:rPr lang="en" sz="1800" dirty="0">
                <a:solidFill>
                  <a:srgbClr val="3F3F3F"/>
                </a:solidFill>
              </a:rPr>
              <a:t>Advance Directives</a:t>
            </a:r>
            <a:endParaRPr sz="1800" dirty="0">
              <a:solidFill>
                <a:srgbClr val="3F3F3F"/>
              </a:solidFill>
            </a:endParaRPr>
          </a:p>
          <a:p>
            <a:pPr indent="-285750">
              <a:buClr>
                <a:srgbClr val="3F3F3F"/>
              </a:buClr>
              <a:buSzPts val="2400"/>
              <a:buFont typeface="Arial" panose="020B0604020202020204" pitchFamily="34" charset="0"/>
              <a:buChar char="•"/>
            </a:pPr>
            <a:r>
              <a:rPr lang="en" sz="1800" dirty="0">
                <a:solidFill>
                  <a:srgbClr val="3F3F3F"/>
                </a:solidFill>
              </a:rPr>
              <a:t>Bereavement Counseling</a:t>
            </a:r>
            <a:endParaRPr sz="1800" dirty="0">
              <a:solidFill>
                <a:srgbClr val="3F3F3F"/>
              </a:solidFill>
            </a:endParaRPr>
          </a:p>
          <a:p>
            <a:pPr indent="-285750">
              <a:buClr>
                <a:srgbClr val="3F3F3F"/>
              </a:buClr>
              <a:buSzPts val="2400"/>
              <a:buFont typeface="Arial" panose="020B0604020202020204" pitchFamily="34" charset="0"/>
              <a:buChar char="•"/>
            </a:pPr>
            <a:r>
              <a:rPr lang="en" sz="1800" dirty="0">
                <a:solidFill>
                  <a:srgbClr val="3F3F3F"/>
                </a:solidFill>
              </a:rPr>
              <a:t>Planning &amp; Interventions</a:t>
            </a:r>
            <a:endParaRPr sz="1800" dirty="0">
              <a:solidFill>
                <a:srgbClr val="3F3F3F"/>
              </a:solidFill>
            </a:endParaRPr>
          </a:p>
        </p:txBody>
      </p:sp>
      <p:pic>
        <p:nvPicPr>
          <p:cNvPr id="274" name="Google Shape;274;p30" descr="P5160858.JPG"/>
          <p:cNvPicPr preferRelativeResize="0">
            <a:picLocks noGrp="1"/>
          </p:cNvPicPr>
          <p:nvPr>
            <p:ph sz="half" idx="2"/>
          </p:nvPr>
        </p:nvPicPr>
        <p:blipFill rotWithShape="1">
          <a:blip r:embed="rId3">
            <a:alphaModFix/>
          </a:blip>
          <a:stretch/>
        </p:blipFill>
        <p:spPr>
          <a:xfrm>
            <a:off x="3729119" y="1143000"/>
            <a:ext cx="2543011" cy="3400425"/>
          </a:xfrm>
          <a:prstGeom prst="rect">
            <a:avLst/>
          </a:prstGeom>
          <a:noFill/>
          <a:ln>
            <a:noFill/>
          </a:ln>
        </p:spPr>
      </p:pic>
      <p:sp>
        <p:nvSpPr>
          <p:cNvPr id="2" name="Slide Number Placeholder 1"/>
          <p:cNvSpPr>
            <a:spLocks noGrp="1"/>
          </p:cNvSpPr>
          <p:nvPr>
            <p:ph type="sldNum" sz="quarter" idx="10"/>
          </p:nvPr>
        </p:nvSpPr>
        <p:spPr/>
        <p:txBody>
          <a:bodyPr/>
          <a:lstStyle/>
          <a:p>
            <a:fld id="{00000000-1234-1234-1234-123412341234}" type="slidenum">
              <a:rPr lang="en" smtClean="0"/>
              <a:pPr/>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a:t>Take Home Points</a:t>
            </a:r>
            <a:endParaRPr dirty="0"/>
          </a:p>
        </p:txBody>
      </p:sp>
      <p:sp>
        <p:nvSpPr>
          <p:cNvPr id="281" name="Google Shape;281;p31"/>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indent="-285750">
              <a:buClr>
                <a:srgbClr val="3F3F3F"/>
              </a:buClr>
              <a:buSzPts val="2400"/>
              <a:buFont typeface="Arial" panose="020B0604020202020204" pitchFamily="34" charset="0"/>
              <a:buChar char="•"/>
            </a:pPr>
            <a:r>
              <a:rPr lang="en" sz="1800" dirty="0">
                <a:solidFill>
                  <a:srgbClr val="3F3F3F"/>
                </a:solidFill>
              </a:rPr>
              <a:t>List two solutions to clinical challenges for health professionals providing care to individuals with developmental disabilities</a:t>
            </a:r>
            <a:endParaRPr sz="1800" dirty="0">
              <a:solidFill>
                <a:srgbClr val="3F3F3F"/>
              </a:solidFill>
            </a:endParaRPr>
          </a:p>
          <a:p>
            <a:pPr lvl="1" indent="-285750">
              <a:buClr>
                <a:srgbClr val="3F3F3F"/>
              </a:buClr>
              <a:buSzPts val="2400"/>
              <a:buChar char="○"/>
            </a:pPr>
            <a:r>
              <a:rPr lang="en" dirty="0">
                <a:solidFill>
                  <a:srgbClr val="3F3F3F"/>
                </a:solidFill>
              </a:rPr>
              <a:t>_____________________________</a:t>
            </a:r>
            <a:endParaRPr dirty="0">
              <a:solidFill>
                <a:srgbClr val="3F3F3F"/>
              </a:solidFill>
            </a:endParaRPr>
          </a:p>
          <a:p>
            <a:pPr lvl="1" indent="-285750">
              <a:buClr>
                <a:srgbClr val="3F3F3F"/>
              </a:buClr>
              <a:buSzPts val="2400"/>
              <a:buChar char="○"/>
            </a:pPr>
            <a:r>
              <a:rPr lang="en" dirty="0">
                <a:solidFill>
                  <a:srgbClr val="3F3F3F"/>
                </a:solidFill>
              </a:rPr>
              <a:t>_____________________________</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309207" y="529088"/>
            <a:ext cx="6239700" cy="669600"/>
          </a:xfrm>
          <a:prstGeom prst="rect">
            <a:avLst/>
          </a:prstGeom>
          <a:noFill/>
          <a:ln>
            <a:noFill/>
          </a:ln>
        </p:spPr>
        <p:txBody>
          <a:bodyPr spcFirstLastPara="1" wrap="square" lIns="51413" tIns="25706" rIns="51413" bIns="25706" anchor="ctr" anchorCtr="0">
            <a:noAutofit/>
          </a:bodyPr>
          <a:lstStyle/>
          <a:p>
            <a:pPr algn="ctr"/>
            <a:r>
              <a:rPr lang="en" sz="2025" dirty="0">
                <a:solidFill>
                  <a:schemeClr val="dk1"/>
                </a:solidFill>
                <a:latin typeface="Trebuchet MS"/>
                <a:ea typeface="Trebuchet MS"/>
                <a:cs typeface="Trebuchet MS"/>
                <a:sym typeface="Trebuchet MS"/>
              </a:rPr>
              <a:t>T</a:t>
            </a:r>
            <a:r>
              <a:rPr lang="en" dirty="0">
                <a:solidFill>
                  <a:schemeClr val="dk1"/>
                </a:solidFill>
              </a:rPr>
              <a:t>ake Home Points</a:t>
            </a:r>
            <a:endParaRPr dirty="0"/>
          </a:p>
        </p:txBody>
      </p:sp>
      <p:sp>
        <p:nvSpPr>
          <p:cNvPr id="288" name="Google Shape;288;p32"/>
          <p:cNvSpPr txBox="1">
            <a:spLocks noGrp="1"/>
          </p:cNvSpPr>
          <p:nvPr>
            <p:ph type="body" idx="1"/>
          </p:nvPr>
        </p:nvSpPr>
        <p:spPr>
          <a:xfrm>
            <a:off x="309207" y="1267761"/>
            <a:ext cx="3119850" cy="2607975"/>
          </a:xfrm>
          <a:prstGeom prst="rect">
            <a:avLst/>
          </a:prstGeom>
          <a:noFill/>
          <a:ln>
            <a:noFill/>
          </a:ln>
        </p:spPr>
        <p:txBody>
          <a:bodyPr spcFirstLastPara="1" wrap="square" lIns="51413" tIns="25706" rIns="51413" bIns="25706" anchor="t" anchorCtr="0">
            <a:noAutofit/>
          </a:bodyPr>
          <a:lstStyle/>
          <a:p>
            <a:pPr indent="-285750">
              <a:buClr>
                <a:srgbClr val="3F3F3F"/>
              </a:buClr>
              <a:buSzPts val="2400"/>
              <a:buFont typeface="Arial" panose="020B0604020202020204" pitchFamily="34" charset="0"/>
              <a:buChar char="•"/>
            </a:pPr>
            <a:r>
              <a:rPr lang="en" sz="1800" dirty="0">
                <a:solidFill>
                  <a:srgbClr val="3F3F3F"/>
                </a:solidFill>
              </a:rPr>
              <a:t>Individuals with developmental disabilities are a diverse group </a:t>
            </a:r>
            <a:endParaRPr sz="1800" dirty="0">
              <a:solidFill>
                <a:srgbClr val="3F3F3F"/>
              </a:solidFill>
            </a:endParaRPr>
          </a:p>
          <a:p>
            <a:pPr indent="-285750">
              <a:spcBef>
                <a:spcPts val="0"/>
              </a:spcBef>
              <a:buClr>
                <a:srgbClr val="3F3F3F"/>
              </a:buClr>
              <a:buSzPts val="2400"/>
              <a:buFont typeface="Arial" panose="020B0604020202020204" pitchFamily="34" charset="0"/>
              <a:buChar char="•"/>
            </a:pPr>
            <a:r>
              <a:rPr lang="en" sz="1800" dirty="0">
                <a:solidFill>
                  <a:srgbClr val="3F3F3F"/>
                </a:solidFill>
              </a:rPr>
              <a:t>Awareness &amp; knowledge of developmental disabilities will enhance health care delivery</a:t>
            </a:r>
            <a:endParaRPr sz="1800" dirty="0">
              <a:solidFill>
                <a:srgbClr val="3F3F3F"/>
              </a:solidFill>
            </a:endParaRPr>
          </a:p>
          <a:p>
            <a:pPr indent="-285750">
              <a:spcBef>
                <a:spcPts val="0"/>
              </a:spcBef>
              <a:buClr>
                <a:srgbClr val="3F3F3F"/>
              </a:buClr>
              <a:buSzPts val="2400"/>
              <a:buFont typeface="Arial" panose="020B0604020202020204" pitchFamily="34" charset="0"/>
              <a:buChar char="•"/>
            </a:pPr>
            <a:r>
              <a:rPr lang="en" sz="1800" dirty="0">
                <a:solidFill>
                  <a:srgbClr val="3F3F3F"/>
                </a:solidFill>
              </a:rPr>
              <a:t>Health &amp; Wellness is the key across the lifespan </a:t>
            </a:r>
            <a:endParaRPr sz="1800" dirty="0">
              <a:solidFill>
                <a:srgbClr val="3F3F3F"/>
              </a:solidFill>
            </a:endParaRPr>
          </a:p>
        </p:txBody>
      </p:sp>
      <p:pic>
        <p:nvPicPr>
          <p:cNvPr id="289" name="Google Shape;289;p32" descr="DSCF0680"/>
          <p:cNvPicPr preferRelativeResize="0">
            <a:picLocks noGrp="1"/>
          </p:cNvPicPr>
          <p:nvPr>
            <p:ph type="clipArt" idx="2"/>
          </p:nvPr>
        </p:nvPicPr>
        <p:blipFill rotWithShape="1">
          <a:blip r:embed="rId3">
            <a:alphaModFix/>
          </a:blip>
          <a:srcRect/>
          <a:stretch/>
        </p:blipFill>
        <p:spPr>
          <a:xfrm>
            <a:off x="3614738" y="1649362"/>
            <a:ext cx="2701125" cy="1844775"/>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 smtClean="0"/>
              <a:pPr/>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a:t>References</a:t>
            </a:r>
            <a:endParaRPr dirty="0"/>
          </a:p>
        </p:txBody>
      </p:sp>
      <p:sp>
        <p:nvSpPr>
          <p:cNvPr id="296" name="Google Shape;296;p33"/>
          <p:cNvSpPr txBox="1">
            <a:spLocks noGrp="1"/>
          </p:cNvSpPr>
          <p:nvPr>
            <p:ph idx="1"/>
          </p:nvPr>
        </p:nvSpPr>
        <p:spPr>
          <a:xfrm>
            <a:off x="342900" y="988801"/>
            <a:ext cx="6172200" cy="3400425"/>
          </a:xfrm>
          <a:prstGeom prst="rect">
            <a:avLst/>
          </a:prstGeom>
          <a:noFill/>
          <a:ln>
            <a:noFill/>
          </a:ln>
        </p:spPr>
        <p:txBody>
          <a:bodyPr spcFirstLastPara="1" wrap="square" lIns="68569" tIns="34275" rIns="68569" bIns="34275" anchor="t" anchorCtr="0">
            <a:noAutofit/>
          </a:bodyPr>
          <a:lstStyle/>
          <a:p>
            <a:pPr indent="-214313">
              <a:buClr>
                <a:srgbClr val="3F3F3F"/>
              </a:buClr>
              <a:buSzPts val="900"/>
              <a:buFont typeface="Arial" panose="020B0604020202020204" pitchFamily="34" charset="0"/>
              <a:buChar char="•"/>
            </a:pPr>
            <a:r>
              <a:rPr lang="en" sz="800" dirty="0">
                <a:solidFill>
                  <a:srgbClr val="3F3F3F"/>
                </a:solidFill>
              </a:rPr>
              <a:t>Alliance for Disability in Health Care Education (2018). Core Competencies on Disability for Health Care Education. Peapack, NJ: Alliance for Disability in Health Care Education. </a:t>
            </a:r>
            <a:r>
              <a:rPr lang="en" sz="800" i="1" dirty="0">
                <a:solidFill>
                  <a:srgbClr val="3F3F3F"/>
                </a:solidFill>
              </a:rPr>
              <a:t>Http://</a:t>
            </a:r>
            <a:r>
              <a:rPr lang="en" sz="800" i="1" dirty="0" err="1">
                <a:solidFill>
                  <a:srgbClr val="3F3F3F"/>
                </a:solidFill>
              </a:rPr>
              <a:t>www.adhce.org</a:t>
            </a:r>
            <a:r>
              <a:rPr lang="en" sz="800" dirty="0">
                <a:solidFill>
                  <a:srgbClr val="3F3F3F"/>
                </a:solidFill>
              </a:rPr>
              <a:t> </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Anderson, Lynda Lahti, et al. “The State of the Science of Health and Wellness for Adults With Intellectual and Developmental Disabilities.” </a:t>
            </a:r>
            <a:r>
              <a:rPr lang="en" sz="800" i="1" dirty="0">
                <a:solidFill>
                  <a:srgbClr val="3F3F3F"/>
                </a:solidFill>
              </a:rPr>
              <a:t>Intellectual and Developmental Disabilities</a:t>
            </a:r>
            <a:r>
              <a:rPr lang="en" sz="800" dirty="0">
                <a:solidFill>
                  <a:srgbClr val="3F3F3F"/>
                </a:solidFill>
              </a:rPr>
              <a:t>, vol. 51, no. 5, Oct. 2013, pp. 385–398., doi:10.1352/1934-9556-51.5.385.</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“Are Autism and Overeating Linked?” </a:t>
            </a:r>
            <a:r>
              <a:rPr lang="en" sz="800" i="1" dirty="0">
                <a:solidFill>
                  <a:srgbClr val="3F3F3F"/>
                </a:solidFill>
              </a:rPr>
              <a:t>Https://</a:t>
            </a:r>
            <a:r>
              <a:rPr lang="en" sz="800" i="1" dirty="0" err="1">
                <a:solidFill>
                  <a:srgbClr val="3F3F3F"/>
                </a:solidFill>
              </a:rPr>
              <a:t>Columbian.gwu.edu</a:t>
            </a:r>
            <a:r>
              <a:rPr lang="en" sz="800" i="1" dirty="0">
                <a:solidFill>
                  <a:srgbClr val="3F3F3F"/>
                </a:solidFill>
              </a:rPr>
              <a:t>/</a:t>
            </a:r>
            <a:r>
              <a:rPr lang="en" sz="800" dirty="0">
                <a:solidFill>
                  <a:srgbClr val="3F3F3F"/>
                </a:solidFill>
              </a:rPr>
              <a:t>, Columbian College of Arts &amp; Sciences, 11 Oct. 2017, </a:t>
            </a:r>
            <a:r>
              <a:rPr lang="en" sz="800" dirty="0" err="1">
                <a:solidFill>
                  <a:srgbClr val="3F3F3F"/>
                </a:solidFill>
              </a:rPr>
              <a:t>columbian.gwu.edu</a:t>
            </a:r>
            <a:r>
              <a:rPr lang="en" sz="800" dirty="0">
                <a:solidFill>
                  <a:srgbClr val="3F3F3F"/>
                </a:solidFill>
              </a:rPr>
              <a:t>/are-autism-and-overeating-linked.</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Daniel, Hilary, et al. “Addressing Social Determinants to Improve Patient Care and Promote Health Equity: An American College of Physicians Position Paper.” </a:t>
            </a:r>
            <a:r>
              <a:rPr lang="en" sz="800" i="1" dirty="0">
                <a:solidFill>
                  <a:srgbClr val="3F3F3F"/>
                </a:solidFill>
              </a:rPr>
              <a:t>Annals of Internal Medicine</a:t>
            </a:r>
            <a:r>
              <a:rPr lang="en" sz="800" dirty="0">
                <a:solidFill>
                  <a:srgbClr val="3F3F3F"/>
                </a:solidFill>
              </a:rPr>
              <a:t>, 17 Apr. 2018, pp. 577–578.</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Hall, Allyson, et al. “Patterns in Primary Health Care Utilization Among Individuals With Intellectual and Developmental Disabilities in Florida.” </a:t>
            </a:r>
            <a:r>
              <a:rPr lang="en" sz="800" i="1" dirty="0">
                <a:solidFill>
                  <a:srgbClr val="3F3F3F"/>
                </a:solidFill>
              </a:rPr>
              <a:t>Intellectual and Developmental Disabilities</a:t>
            </a:r>
            <a:r>
              <a:rPr lang="en" sz="800" dirty="0">
                <a:solidFill>
                  <a:srgbClr val="3F3F3F"/>
                </a:solidFill>
              </a:rPr>
              <a:t>, vol. 45, no. 5, Oct. 2007, pp. 310–322., doi:10.1352/0047-6765(2007)45[310:piphcu]2.0.co;2.</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err="1">
                <a:solidFill>
                  <a:srgbClr val="3F3F3F"/>
                </a:solidFill>
              </a:rPr>
              <a:t>Krahn</a:t>
            </a:r>
            <a:r>
              <a:rPr lang="en" sz="800" dirty="0">
                <a:solidFill>
                  <a:srgbClr val="3F3F3F"/>
                </a:solidFill>
              </a:rPr>
              <a:t>, Gloria L., and Michael H. Fox. “Health Disparities of Adults with Intellectual Disabilities: What Do We Know? What Do We Do?” </a:t>
            </a:r>
            <a:r>
              <a:rPr lang="en" sz="800" i="1" dirty="0">
                <a:solidFill>
                  <a:srgbClr val="3F3F3F"/>
                </a:solidFill>
              </a:rPr>
              <a:t>Journal of Applied Research in Intellectual Disabilities</a:t>
            </a:r>
            <a:r>
              <a:rPr lang="en" sz="800" dirty="0">
                <a:solidFill>
                  <a:srgbClr val="3F3F3F"/>
                </a:solidFill>
              </a:rPr>
              <a:t>, vol. 27, no. 5, Sept. 2014, pp. 431–446., doi:10.1111/jar.12067.</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err="1">
                <a:solidFill>
                  <a:srgbClr val="3F3F3F"/>
                </a:solidFill>
              </a:rPr>
              <a:t>Mcneil</a:t>
            </a:r>
            <a:r>
              <a:rPr lang="en" sz="800" dirty="0">
                <a:solidFill>
                  <a:srgbClr val="3F3F3F"/>
                </a:solidFill>
              </a:rPr>
              <a:t>, Catriona M. “The Promise.” </a:t>
            </a:r>
            <a:r>
              <a:rPr lang="en" sz="800" i="1" dirty="0">
                <a:solidFill>
                  <a:srgbClr val="3F3F3F"/>
                </a:solidFill>
              </a:rPr>
              <a:t>Annals of Internal Medicine</a:t>
            </a:r>
            <a:r>
              <a:rPr lang="en" sz="800" dirty="0">
                <a:solidFill>
                  <a:srgbClr val="3F3F3F"/>
                </a:solidFill>
              </a:rPr>
              <a:t>, vol. 171, no. 3, 6 Aug. 2019, pp. 218–219., doi:10.7326/m18-2403.</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err="1">
                <a:solidFill>
                  <a:srgbClr val="3F3F3F"/>
                </a:solidFill>
              </a:rPr>
              <a:t>Minihan</a:t>
            </a:r>
            <a:r>
              <a:rPr lang="en" sz="800" dirty="0">
                <a:solidFill>
                  <a:srgbClr val="3F3F3F"/>
                </a:solidFill>
              </a:rPr>
              <a:t>, Paula M., et al. “Desired Educational Outcomes of Disability-Related Training for the Generalist Physician: Knowledge, Attitudes, and Skills.” </a:t>
            </a:r>
            <a:r>
              <a:rPr lang="en" sz="800" i="1" dirty="0">
                <a:solidFill>
                  <a:srgbClr val="3F3F3F"/>
                </a:solidFill>
              </a:rPr>
              <a:t>Academic Medicine</a:t>
            </a:r>
            <a:r>
              <a:rPr lang="en" sz="800" dirty="0">
                <a:solidFill>
                  <a:srgbClr val="3F3F3F"/>
                </a:solidFill>
              </a:rPr>
              <a:t>, vol. 86, no. 9, Sept. 2011, pp. 1171–1178., doi:10.1097/acm.0b013e3182264a25.</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Peterson-</a:t>
            </a:r>
            <a:r>
              <a:rPr lang="en" sz="800" dirty="0" err="1">
                <a:solidFill>
                  <a:srgbClr val="3F3F3F"/>
                </a:solidFill>
              </a:rPr>
              <a:t>Besse</a:t>
            </a:r>
            <a:r>
              <a:rPr lang="en" sz="800" dirty="0">
                <a:solidFill>
                  <a:srgbClr val="3F3F3F"/>
                </a:solidFill>
              </a:rPr>
              <a:t>, Jana. “Impact.” </a:t>
            </a:r>
            <a:r>
              <a:rPr lang="en" sz="800" i="1" dirty="0">
                <a:solidFill>
                  <a:srgbClr val="3F3F3F"/>
                </a:solidFill>
              </a:rPr>
              <a:t>Institute on Community Integration</a:t>
            </a:r>
            <a:r>
              <a:rPr lang="en" sz="800" dirty="0">
                <a:solidFill>
                  <a:srgbClr val="3F3F3F"/>
                </a:solidFill>
              </a:rPr>
              <a:t>, 2016, </a:t>
            </a:r>
            <a:r>
              <a:rPr lang="en" sz="800" dirty="0" err="1">
                <a:solidFill>
                  <a:srgbClr val="3F3F3F"/>
                </a:solidFill>
              </a:rPr>
              <a:t>ici.umn.edu</a:t>
            </a:r>
            <a:r>
              <a:rPr lang="en" sz="800" dirty="0">
                <a:solidFill>
                  <a:srgbClr val="3F3F3F"/>
                </a:solidFill>
              </a:rPr>
              <a:t>/products/impact/291/291.pdf.</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err="1">
                <a:solidFill>
                  <a:srgbClr val="3F3F3F"/>
                </a:solidFill>
              </a:rPr>
              <a:t>Rudowitz</a:t>
            </a:r>
            <a:r>
              <a:rPr lang="en" sz="800" dirty="0">
                <a:solidFill>
                  <a:srgbClr val="3F3F3F"/>
                </a:solidFill>
              </a:rPr>
              <a:t>, Robin, et al. “10 Things to Know about Medicaid: Setting the Facts Straight.” </a:t>
            </a:r>
            <a:r>
              <a:rPr lang="en" sz="800" i="1" dirty="0">
                <a:solidFill>
                  <a:srgbClr val="3F3F3F"/>
                </a:solidFill>
              </a:rPr>
              <a:t>The Henry J. Kaiser Family Foundation</a:t>
            </a:r>
            <a:r>
              <a:rPr lang="en" sz="800" dirty="0">
                <a:solidFill>
                  <a:srgbClr val="3F3F3F"/>
                </a:solidFill>
              </a:rPr>
              <a:t>, Kaiser Family Foundation, 12 Mar. 2018, </a:t>
            </a:r>
            <a:r>
              <a:rPr lang="en" sz="800" dirty="0" err="1">
                <a:solidFill>
                  <a:srgbClr val="3F3F3F"/>
                </a:solidFill>
              </a:rPr>
              <a:t>www.kff.org</a:t>
            </a:r>
            <a:r>
              <a:rPr lang="en" sz="800" dirty="0">
                <a:solidFill>
                  <a:srgbClr val="3F3F3F"/>
                </a:solidFill>
              </a:rPr>
              <a:t>/</a:t>
            </a:r>
            <a:r>
              <a:rPr lang="en" sz="800" dirty="0" err="1">
                <a:solidFill>
                  <a:srgbClr val="3F3F3F"/>
                </a:solidFill>
              </a:rPr>
              <a:t>medicaid</a:t>
            </a:r>
            <a:r>
              <a:rPr lang="en" sz="800" dirty="0">
                <a:solidFill>
                  <a:srgbClr val="3F3F3F"/>
                </a:solidFill>
              </a:rPr>
              <a:t>/issue-brief/10-things-to-know-about-medicaid-setting-the-facts-straight/.</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Sullivan, William F., et al. “Primary Care of Adults with Intellectual and Developmental Disabilities: 2018 Canadian Consensus Guidelines.” </a:t>
            </a:r>
            <a:r>
              <a:rPr lang="en" sz="800" i="1" dirty="0">
                <a:solidFill>
                  <a:srgbClr val="3F3F3F"/>
                </a:solidFill>
              </a:rPr>
              <a:t>Le </a:t>
            </a:r>
            <a:r>
              <a:rPr lang="en" sz="800" i="1" dirty="0" err="1">
                <a:solidFill>
                  <a:srgbClr val="3F3F3F"/>
                </a:solidFill>
              </a:rPr>
              <a:t>Médecin</a:t>
            </a:r>
            <a:r>
              <a:rPr lang="en" sz="800" i="1" dirty="0">
                <a:solidFill>
                  <a:srgbClr val="3F3F3F"/>
                </a:solidFill>
              </a:rPr>
              <a:t> De </a:t>
            </a:r>
            <a:r>
              <a:rPr lang="en" sz="800" i="1" dirty="0" err="1">
                <a:solidFill>
                  <a:srgbClr val="3F3F3F"/>
                </a:solidFill>
              </a:rPr>
              <a:t>Famille</a:t>
            </a:r>
            <a:r>
              <a:rPr lang="en" sz="800" i="1" dirty="0">
                <a:solidFill>
                  <a:srgbClr val="3F3F3F"/>
                </a:solidFill>
              </a:rPr>
              <a:t> </a:t>
            </a:r>
            <a:r>
              <a:rPr lang="en" sz="800" i="1" dirty="0" err="1">
                <a:solidFill>
                  <a:srgbClr val="3F3F3F"/>
                </a:solidFill>
              </a:rPr>
              <a:t>Canadien</a:t>
            </a:r>
            <a:r>
              <a:rPr lang="en" sz="800" dirty="0">
                <a:solidFill>
                  <a:srgbClr val="3F3F3F"/>
                </a:solidFill>
              </a:rPr>
              <a:t>, vol. 64, Apr. 2018, pp. 254–279.</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err="1">
                <a:solidFill>
                  <a:srgbClr val="3F3F3F"/>
                </a:solidFill>
              </a:rPr>
              <a:t>Swetlik</a:t>
            </a:r>
            <a:r>
              <a:rPr lang="en" sz="800" dirty="0">
                <a:solidFill>
                  <a:srgbClr val="3F3F3F"/>
                </a:solidFill>
              </a:rPr>
              <a:t>, Carol, et al. “Adults with Autism Spectrum Disorder: Updated Considerations for Healthcare Providers.” </a:t>
            </a:r>
            <a:r>
              <a:rPr lang="en" sz="800" i="1" dirty="0">
                <a:solidFill>
                  <a:srgbClr val="3F3F3F"/>
                </a:solidFill>
              </a:rPr>
              <a:t>Cleveland Clinic Journal of Medicine</a:t>
            </a:r>
            <a:r>
              <a:rPr lang="en" sz="800" dirty="0">
                <a:solidFill>
                  <a:srgbClr val="3F3F3F"/>
                </a:solidFill>
              </a:rPr>
              <a:t>, vol. 86, no. 8, Aug. 2019, pp. 543–553., doi:10.3949/ccjm.86a.18100.</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err="1">
                <a:solidFill>
                  <a:srgbClr val="3F3F3F"/>
                </a:solidFill>
              </a:rPr>
              <a:t>Trollor</a:t>
            </a:r>
            <a:r>
              <a:rPr lang="en" sz="800" dirty="0">
                <a:solidFill>
                  <a:srgbClr val="3F3F3F"/>
                </a:solidFill>
              </a:rPr>
              <a:t>, Julian N., et al. “Intellectual Disability Health Content within Medical Curriculum: an Audit of What Our Future Doctors Are Taught.” </a:t>
            </a:r>
            <a:r>
              <a:rPr lang="en" sz="800" i="1" dirty="0">
                <a:solidFill>
                  <a:srgbClr val="3F3F3F"/>
                </a:solidFill>
              </a:rPr>
              <a:t>BMC Medical Education</a:t>
            </a:r>
            <a:r>
              <a:rPr lang="en" sz="800" dirty="0">
                <a:solidFill>
                  <a:srgbClr val="3F3F3F"/>
                </a:solidFill>
              </a:rPr>
              <a:t>, vol. 16, no. 1, 2016, pp. 1–9., doi:10.1186/s12909-016-0625-1.</a:t>
            </a:r>
            <a:endParaRPr sz="800" dirty="0">
              <a:solidFill>
                <a:srgbClr val="3F3F3F"/>
              </a:solidFill>
            </a:endParaRPr>
          </a:p>
          <a:p>
            <a:pPr indent="-214313">
              <a:spcBef>
                <a:spcPts val="0"/>
              </a:spcBef>
              <a:buClr>
                <a:srgbClr val="3F3F3F"/>
              </a:buClr>
              <a:buSzPts val="900"/>
              <a:buFont typeface="Arial" panose="020B0604020202020204" pitchFamily="34" charset="0"/>
              <a:buChar char="•"/>
            </a:pPr>
            <a:r>
              <a:rPr lang="en" sz="800" dirty="0">
                <a:solidFill>
                  <a:srgbClr val="3F3F3F"/>
                </a:solidFill>
              </a:rPr>
              <a:t>Wilkinson, Joanne, et al. “‘Sometimes I Feel Overwhelmed’: Educational Needs of Family Physicians Caring for People with Intellectual Disability.” </a:t>
            </a:r>
            <a:r>
              <a:rPr lang="en" sz="800" i="1" dirty="0">
                <a:solidFill>
                  <a:srgbClr val="3F3F3F"/>
                </a:solidFill>
              </a:rPr>
              <a:t>Intellectual and Developmental Disabilities</a:t>
            </a:r>
            <a:r>
              <a:rPr lang="en" sz="800" dirty="0">
                <a:solidFill>
                  <a:srgbClr val="3F3F3F"/>
                </a:solidFill>
              </a:rPr>
              <a:t>, vol. 50, no. 3, June 2012, pp. 243–250., doi:10.1352/1934-9556-50.3.243.</a:t>
            </a:r>
            <a:endParaRPr sz="8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xfrm>
            <a:off x="309152" y="468449"/>
            <a:ext cx="6239475" cy="669600"/>
          </a:xfrm>
          <a:prstGeom prst="rect">
            <a:avLst/>
          </a:prstGeom>
          <a:noFill/>
          <a:ln>
            <a:noFill/>
          </a:ln>
        </p:spPr>
        <p:txBody>
          <a:bodyPr spcFirstLastPara="1" wrap="square" lIns="68569" tIns="34275" rIns="68569" bIns="34275" anchor="ctr" anchorCtr="0">
            <a:noAutofit/>
          </a:bodyPr>
          <a:lstStyle/>
          <a:p>
            <a:pPr algn="ctr"/>
            <a:r>
              <a:rPr lang="en" dirty="0"/>
              <a:t>Contact Information</a:t>
            </a:r>
            <a:endParaRPr dirty="0"/>
          </a:p>
        </p:txBody>
      </p:sp>
      <p:pic>
        <p:nvPicPr>
          <p:cNvPr id="303" name="Google Shape;303;p34"/>
          <p:cNvPicPr preferRelativeResize="0">
            <a:picLocks noGrp="1"/>
          </p:cNvPicPr>
          <p:nvPr>
            <p:ph type="clipArt" idx="2"/>
          </p:nvPr>
        </p:nvPicPr>
        <p:blipFill rotWithShape="1">
          <a:blip r:embed="rId3">
            <a:alphaModFix/>
          </a:blip>
          <a:srcRect/>
          <a:stretch/>
        </p:blipFill>
        <p:spPr>
          <a:xfrm rot="10800000">
            <a:off x="462939" y="1424804"/>
            <a:ext cx="2965950" cy="2059650"/>
          </a:xfrm>
          <a:prstGeom prst="rect">
            <a:avLst/>
          </a:prstGeom>
          <a:noFill/>
          <a:ln>
            <a:noFill/>
          </a:ln>
        </p:spPr>
      </p:pic>
      <p:sp>
        <p:nvSpPr>
          <p:cNvPr id="304" name="Google Shape;304;p34"/>
          <p:cNvSpPr txBox="1">
            <a:spLocks noGrp="1"/>
          </p:cNvSpPr>
          <p:nvPr>
            <p:ph type="body" idx="1"/>
          </p:nvPr>
        </p:nvSpPr>
        <p:spPr>
          <a:xfrm>
            <a:off x="3429002" y="1267762"/>
            <a:ext cx="3119625" cy="2607975"/>
          </a:xfrm>
          <a:prstGeom prst="rect">
            <a:avLst/>
          </a:prstGeom>
          <a:noFill/>
          <a:ln>
            <a:noFill/>
          </a:ln>
        </p:spPr>
        <p:txBody>
          <a:bodyPr spcFirstLastPara="1" wrap="square" lIns="68569" tIns="34275" rIns="68569" bIns="34275" anchor="ctr" anchorCtr="0">
            <a:noAutofit/>
          </a:bodyPr>
          <a:lstStyle/>
          <a:p>
            <a:pPr marL="0" indent="0" algn="ctr">
              <a:buNone/>
            </a:pPr>
            <a:r>
              <a:rPr lang="en" sz="1800" dirty="0">
                <a:solidFill>
                  <a:srgbClr val="3F3F3F"/>
                </a:solidFill>
              </a:rPr>
              <a:t>Dr. Sheryl White-Scott</a:t>
            </a:r>
            <a:endParaRPr sz="1800" dirty="0">
              <a:solidFill>
                <a:srgbClr val="3F3F3F"/>
              </a:solidFill>
            </a:endParaRPr>
          </a:p>
          <a:p>
            <a:pPr marL="0" indent="0" algn="ctr">
              <a:buNone/>
            </a:pPr>
            <a:endParaRPr sz="1800" dirty="0">
              <a:solidFill>
                <a:srgbClr val="3F3F3F"/>
              </a:solidFill>
            </a:endParaRPr>
          </a:p>
          <a:p>
            <a:pPr marL="0" indent="0" algn="ctr">
              <a:buNone/>
            </a:pPr>
            <a:r>
              <a:rPr lang="en" sz="1800" dirty="0">
                <a:solidFill>
                  <a:srgbClr val="3F3F3F"/>
                </a:solidFill>
              </a:rPr>
              <a:t>Developmental Disabilities</a:t>
            </a:r>
            <a:endParaRPr sz="1800" dirty="0">
              <a:solidFill>
                <a:srgbClr val="3F3F3F"/>
              </a:solidFill>
            </a:endParaRPr>
          </a:p>
          <a:p>
            <a:pPr marL="0" indent="0" algn="ctr">
              <a:buNone/>
            </a:pPr>
            <a:r>
              <a:rPr lang="en" sz="1800" dirty="0">
                <a:solidFill>
                  <a:srgbClr val="3F3F3F"/>
                </a:solidFill>
              </a:rPr>
              <a:t>Medical Specialist</a:t>
            </a:r>
            <a:endParaRPr sz="1800" dirty="0">
              <a:solidFill>
                <a:srgbClr val="3F3F3F"/>
              </a:solidFill>
            </a:endParaRPr>
          </a:p>
          <a:p>
            <a:pPr marL="0" indent="0" algn="ctr">
              <a:buNone/>
            </a:pPr>
            <a:endParaRPr sz="1800" dirty="0">
              <a:solidFill>
                <a:srgbClr val="3F3F3F"/>
              </a:solidFill>
            </a:endParaRPr>
          </a:p>
          <a:p>
            <a:pPr marL="0" indent="0" algn="ctr">
              <a:buNone/>
            </a:pPr>
            <a:r>
              <a:rPr lang="en" sz="1800" dirty="0" err="1">
                <a:solidFill>
                  <a:srgbClr val="3F3F3F"/>
                </a:solidFill>
              </a:rPr>
              <a:t>swhitescottmd@mac.com</a:t>
            </a:r>
            <a:endParaRPr sz="1800" dirty="0">
              <a:solidFill>
                <a:srgbClr val="3F3F3F"/>
              </a:solidFill>
            </a:endParaRPr>
          </a:p>
          <a:p>
            <a:pPr marL="0" indent="0" algn="ctr">
              <a:buNone/>
            </a:pPr>
            <a:endParaRPr sz="1800" dirty="0">
              <a:solidFill>
                <a:srgbClr val="3F3F3F"/>
              </a:solidFill>
            </a:endParaRPr>
          </a:p>
        </p:txBody>
      </p:sp>
      <p:sp>
        <p:nvSpPr>
          <p:cNvPr id="2" name="Slide Number Placeholder 1"/>
          <p:cNvSpPr>
            <a:spLocks noGrp="1"/>
          </p:cNvSpPr>
          <p:nvPr>
            <p:ph type="sldNum" idx="12"/>
          </p:nvPr>
        </p:nvSpPr>
        <p:spPr/>
        <p:txBody>
          <a:bodyPr/>
          <a:lstStyle/>
          <a:p>
            <a:fld id="{00000000-1234-1234-1234-123412341234}" type="slidenum">
              <a:rPr lang="en" smtClean="0"/>
              <a:pPr/>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5"/>
          <p:cNvSpPr txBox="1">
            <a:spLocks noGrp="1"/>
          </p:cNvSpPr>
          <p:nvPr>
            <p:ph type="title"/>
          </p:nvPr>
        </p:nvSpPr>
        <p:spPr>
          <a:xfrm>
            <a:off x="309206" y="1001925"/>
            <a:ext cx="6239475" cy="669600"/>
          </a:xfrm>
          <a:prstGeom prst="rect">
            <a:avLst/>
          </a:prstGeom>
          <a:noFill/>
          <a:ln>
            <a:noFill/>
          </a:ln>
        </p:spPr>
        <p:txBody>
          <a:bodyPr spcFirstLastPara="1" wrap="square" lIns="68569" tIns="34275" rIns="68569" bIns="34275" anchor="ctr" anchorCtr="0">
            <a:noAutofit/>
          </a:bodyPr>
          <a:lstStyle/>
          <a:p>
            <a:pPr algn="ctr"/>
            <a:r>
              <a:rPr lang="en"/>
              <a:t>Questions ?</a:t>
            </a:r>
            <a:endParaRPr dirty="0"/>
          </a:p>
        </p:txBody>
      </p:sp>
      <p:sp>
        <p:nvSpPr>
          <p:cNvPr id="2" name="Slide Number Placeholder 1"/>
          <p:cNvSpPr>
            <a:spLocks noGrp="1"/>
          </p:cNvSpPr>
          <p:nvPr>
            <p:ph type="sldNum" sz="quarter" idx="10"/>
          </p:nvPr>
        </p:nvSpPr>
        <p:spPr/>
        <p:txBody>
          <a:bodyPr/>
          <a:lstStyle/>
          <a:p>
            <a:fld id="{00000000-1234-1234-1234-123412341234}" type="slidenum">
              <a:rPr lang="en" smtClean="0"/>
              <a:pPr/>
              <a:t>35</a:t>
            </a:fld>
            <a:endParaRPr lang="en"/>
          </a:p>
        </p:txBody>
      </p:sp>
      <p:pic>
        <p:nvPicPr>
          <p:cNvPr id="310" name="Google Shape;310;p35"/>
          <p:cNvPicPr preferRelativeResize="0"/>
          <p:nvPr/>
        </p:nvPicPr>
        <p:blipFill rotWithShape="1">
          <a:blip r:embed="rId3">
            <a:alphaModFix/>
          </a:blip>
          <a:srcRect/>
          <a:stretch/>
        </p:blipFill>
        <p:spPr>
          <a:xfrm rot="5400000">
            <a:off x="2125153" y="1997596"/>
            <a:ext cx="2607580" cy="195566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D5B0-7112-9E4C-B998-CA2C03C93C47}"/>
              </a:ext>
            </a:extLst>
          </p:cNvPr>
          <p:cNvSpPr>
            <a:spLocks noGrp="1"/>
          </p:cNvSpPr>
          <p:nvPr>
            <p:ph type="title"/>
          </p:nvPr>
        </p:nvSpPr>
        <p:spPr/>
        <p:txBody>
          <a:bodyPr/>
          <a:lstStyle/>
          <a:p>
            <a:r>
              <a:rPr lang="en-US" dirty="0"/>
              <a:t>Funding Acknowledgment &amp; Disclaimer</a:t>
            </a:r>
          </a:p>
        </p:txBody>
      </p:sp>
      <p:sp>
        <p:nvSpPr>
          <p:cNvPr id="3" name="Content Placeholder 2">
            <a:extLst>
              <a:ext uri="{FF2B5EF4-FFF2-40B4-BE49-F238E27FC236}">
                <a16:creationId xmlns:a16="http://schemas.microsoft.com/office/drawing/2014/main" id="{0A273C16-00D4-5E45-894E-A2447914CBF2}"/>
              </a:ext>
            </a:extLst>
          </p:cNvPr>
          <p:cNvSpPr>
            <a:spLocks noGrp="1"/>
          </p:cNvSpPr>
          <p:nvPr>
            <p:ph idx="1"/>
          </p:nvPr>
        </p:nvSpPr>
        <p:spPr/>
        <p:txBody>
          <a:bodyPr/>
          <a:lstStyle/>
          <a:p>
            <a:pPr marL="0" indent="0">
              <a:buNone/>
            </a:pPr>
            <a:r>
              <a:rPr lang="en-US" sz="1500" dirty="0">
                <a:solidFill>
                  <a:schemeClr val="tx1"/>
                </a:solidFill>
              </a:rPr>
              <a:t>This work is supported with a grant funded by the New Jersey Council on Developmental Disabilities, in part by grant number 2001NJSCDD-02,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a:p>
            <a:endParaRPr lang="en-US" dirty="0"/>
          </a:p>
        </p:txBody>
      </p:sp>
    </p:spTree>
    <p:extLst>
      <p:ext uri="{BB962C8B-B14F-4D97-AF65-F5344CB8AC3E}">
        <p14:creationId xmlns:p14="http://schemas.microsoft.com/office/powerpoint/2010/main" val="78937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prstGeom prst="rect">
            <a:avLst/>
          </a:prstGeom>
          <a:noFill/>
          <a:ln>
            <a:noFill/>
          </a:ln>
        </p:spPr>
        <p:txBody>
          <a:bodyPr spcFirstLastPara="1" wrap="square" lIns="51413" tIns="25706" rIns="51413" bIns="25706" anchor="ctr" anchorCtr="0">
            <a:noAutofit/>
          </a:bodyPr>
          <a:lstStyle/>
          <a:p>
            <a:pPr algn="ctr"/>
            <a:r>
              <a:rPr lang="en" dirty="0"/>
              <a:t>Developmental Disabilities</a:t>
            </a:r>
            <a:endParaRPr dirty="0"/>
          </a:p>
        </p:txBody>
      </p:sp>
      <p:sp>
        <p:nvSpPr>
          <p:cNvPr id="99" name="Google Shape;99;p4"/>
          <p:cNvSpPr txBox="1">
            <a:spLocks noGrp="1"/>
          </p:cNvSpPr>
          <p:nvPr>
            <p:ph idx="1"/>
          </p:nvPr>
        </p:nvSpPr>
        <p:spPr>
          <a:prstGeom prst="rect">
            <a:avLst/>
          </a:prstGeom>
          <a:noFill/>
          <a:ln>
            <a:noFill/>
          </a:ln>
        </p:spPr>
        <p:txBody>
          <a:bodyPr spcFirstLastPara="1" wrap="square" lIns="51413" tIns="25706" rIns="51413" bIns="25706" anchor="t" anchorCtr="0">
            <a:noAutofit/>
          </a:bodyPr>
          <a:lstStyle/>
          <a:p>
            <a:pPr>
              <a:spcBef>
                <a:spcPts val="0"/>
              </a:spcBef>
              <a:buClr>
                <a:srgbClr val="3F3F3F"/>
              </a:buClr>
              <a:buSzPts val="1920"/>
              <a:buFont typeface="Arial" panose="020B0604020202020204" pitchFamily="34" charset="0"/>
              <a:buChar char="•"/>
            </a:pPr>
            <a:r>
              <a:rPr lang="en" sz="1800" dirty="0">
                <a:solidFill>
                  <a:srgbClr val="3F3F3F"/>
                </a:solidFill>
              </a:rPr>
              <a:t>Intellectual Disabilities </a:t>
            </a:r>
            <a:endParaRPr dirty="0">
              <a:solidFill>
                <a:srgbClr val="3F3F3F"/>
              </a:solidFill>
            </a:endParaRPr>
          </a:p>
          <a:p>
            <a:pPr>
              <a:spcBef>
                <a:spcPts val="563"/>
              </a:spcBef>
              <a:buClr>
                <a:srgbClr val="3F3F3F"/>
              </a:buClr>
              <a:buSzPts val="1920"/>
              <a:buFont typeface="Arial" panose="020B0604020202020204" pitchFamily="34" charset="0"/>
              <a:buChar char="•"/>
            </a:pPr>
            <a:r>
              <a:rPr lang="en" sz="1800" dirty="0">
                <a:solidFill>
                  <a:srgbClr val="3F3F3F"/>
                </a:solidFill>
              </a:rPr>
              <a:t>Cerebral Palsy</a:t>
            </a:r>
            <a:endParaRPr dirty="0">
              <a:solidFill>
                <a:srgbClr val="3F3F3F"/>
              </a:solidFill>
            </a:endParaRPr>
          </a:p>
          <a:p>
            <a:pPr>
              <a:spcBef>
                <a:spcPts val="563"/>
              </a:spcBef>
              <a:buClr>
                <a:srgbClr val="3F3F3F"/>
              </a:buClr>
              <a:buSzPts val="1920"/>
              <a:buFont typeface="Arial" panose="020B0604020202020204" pitchFamily="34" charset="0"/>
              <a:buChar char="•"/>
            </a:pPr>
            <a:r>
              <a:rPr lang="en" sz="1800" dirty="0">
                <a:solidFill>
                  <a:srgbClr val="3F3F3F"/>
                </a:solidFill>
              </a:rPr>
              <a:t>Autism</a:t>
            </a:r>
            <a:endParaRPr dirty="0">
              <a:solidFill>
                <a:srgbClr val="3F3F3F"/>
              </a:solidFill>
            </a:endParaRPr>
          </a:p>
          <a:p>
            <a:pPr>
              <a:spcBef>
                <a:spcPts val="563"/>
              </a:spcBef>
              <a:buClr>
                <a:srgbClr val="3F3F3F"/>
              </a:buClr>
              <a:buSzPts val="1920"/>
              <a:buFont typeface="Arial" panose="020B0604020202020204" pitchFamily="34" charset="0"/>
              <a:buChar char="•"/>
            </a:pPr>
            <a:r>
              <a:rPr lang="en" sz="1800" dirty="0">
                <a:solidFill>
                  <a:srgbClr val="3F3F3F"/>
                </a:solidFill>
              </a:rPr>
              <a:t>Epilepsy</a:t>
            </a:r>
            <a:endParaRPr dirty="0">
              <a:solidFill>
                <a:srgbClr val="3F3F3F"/>
              </a:solidFill>
            </a:endParaRPr>
          </a:p>
          <a:p>
            <a:pPr>
              <a:spcBef>
                <a:spcPts val="563"/>
              </a:spcBef>
              <a:buClr>
                <a:srgbClr val="3F3F3F"/>
              </a:buClr>
              <a:buSzPts val="1920"/>
              <a:buFont typeface="Arial" panose="020B0604020202020204" pitchFamily="34" charset="0"/>
              <a:buChar char="•"/>
            </a:pPr>
            <a:r>
              <a:rPr lang="en" sz="1800" dirty="0">
                <a:solidFill>
                  <a:srgbClr val="3F3F3F"/>
                </a:solidFill>
              </a:rPr>
              <a:t>Significant Learning Disabilities</a:t>
            </a:r>
            <a:endParaRPr dirty="0">
              <a:solidFill>
                <a:srgbClr val="3F3F3F"/>
              </a:solidFill>
            </a:endParaRPr>
          </a:p>
          <a:p>
            <a:pPr>
              <a:spcBef>
                <a:spcPts val="563"/>
              </a:spcBef>
              <a:buClr>
                <a:srgbClr val="3F3F3F"/>
              </a:buClr>
              <a:buSzPts val="1920"/>
              <a:buFont typeface="Arial" panose="020B0604020202020204" pitchFamily="34" charset="0"/>
              <a:buChar char="•"/>
            </a:pPr>
            <a:r>
              <a:rPr lang="en" sz="1800" dirty="0">
                <a:solidFill>
                  <a:srgbClr val="3F3F3F"/>
                </a:solidFill>
              </a:rPr>
              <a:t>Other Neurological Conditions</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Demographics</a:t>
            </a:r>
            <a:endParaRPr dirty="0"/>
          </a:p>
        </p:txBody>
      </p:sp>
      <p:sp>
        <p:nvSpPr>
          <p:cNvPr id="106" name="Google Shape;106;p5"/>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76225" indent="-285750">
              <a:spcBef>
                <a:spcPts val="0"/>
              </a:spcBef>
              <a:buClr>
                <a:srgbClr val="3F3F3F"/>
              </a:buClr>
              <a:buSzPts val="2400"/>
              <a:buFont typeface="Arial" panose="020B0604020202020204" pitchFamily="34" charset="0"/>
              <a:buChar char="•"/>
            </a:pPr>
            <a:r>
              <a:rPr lang="en" sz="1800" dirty="0">
                <a:solidFill>
                  <a:srgbClr val="3F3F3F"/>
                </a:solidFill>
              </a:rPr>
              <a:t> Prevalence Rates</a:t>
            </a:r>
            <a:endParaRPr lang="en-US" sz="1800" dirty="0">
              <a:solidFill>
                <a:srgbClr val="3F3F3F"/>
              </a:solidFill>
            </a:endParaRPr>
          </a:p>
          <a:p>
            <a:pPr marL="0" indent="0">
              <a:spcBef>
                <a:spcPts val="0"/>
              </a:spcBef>
              <a:buClr>
                <a:srgbClr val="3F3F3F"/>
              </a:buClr>
              <a:buSzPts val="2400"/>
              <a:buNone/>
            </a:pPr>
            <a:endParaRPr lang="en-US" sz="1800" dirty="0">
              <a:solidFill>
                <a:srgbClr val="3F3F3F"/>
              </a:solidFill>
            </a:endParaRPr>
          </a:p>
          <a:p>
            <a:pPr marL="642938" lvl="1" indent="-285750">
              <a:spcBef>
                <a:spcPts val="405"/>
              </a:spcBef>
              <a:buClr>
                <a:srgbClr val="3F3F3F"/>
              </a:buClr>
              <a:buSzPts val="2400"/>
              <a:buFont typeface="Courier New" panose="02070309020205020404" pitchFamily="49" charset="0"/>
              <a:buChar char="o"/>
            </a:pPr>
            <a:r>
              <a:rPr lang="en-US" dirty="0">
                <a:solidFill>
                  <a:srgbClr val="3F3F3F"/>
                </a:solidFill>
              </a:rPr>
              <a:t>1.49 % , about 4 million adults</a:t>
            </a:r>
          </a:p>
          <a:p>
            <a:pPr marL="985837" lvl="2" indent="-285750">
              <a:spcBef>
                <a:spcPts val="405"/>
              </a:spcBef>
              <a:buClr>
                <a:srgbClr val="3F3F3F"/>
              </a:buClr>
              <a:buSzPts val="2400"/>
              <a:buFont typeface="Wingdings" pitchFamily="2" charset="2"/>
              <a:buChar char="§"/>
            </a:pPr>
            <a:r>
              <a:rPr lang="en" sz="1800" dirty="0">
                <a:solidFill>
                  <a:srgbClr val="3F3F3F"/>
                </a:solidFill>
              </a:rPr>
              <a:t>1.5 million females</a:t>
            </a:r>
            <a:endParaRPr sz="1800" dirty="0">
              <a:solidFill>
                <a:srgbClr val="3F3F3F"/>
              </a:solidFill>
            </a:endParaRPr>
          </a:p>
          <a:p>
            <a:pPr marL="985837" lvl="2" indent="-285750">
              <a:spcBef>
                <a:spcPts val="405"/>
              </a:spcBef>
              <a:buClr>
                <a:srgbClr val="3F3F3F"/>
              </a:buClr>
              <a:buSzPts val="2400"/>
              <a:buFont typeface="Wingdings" pitchFamily="2" charset="2"/>
              <a:buChar char="§"/>
            </a:pPr>
            <a:r>
              <a:rPr lang="en" sz="1800" dirty="0">
                <a:solidFill>
                  <a:srgbClr val="3F3F3F"/>
                </a:solidFill>
              </a:rPr>
              <a:t>2.4 million males </a:t>
            </a:r>
            <a:endParaRPr sz="1800" dirty="0">
              <a:solidFill>
                <a:srgbClr val="3F3F3F"/>
              </a:solidFill>
            </a:endParaRPr>
          </a:p>
          <a:p>
            <a:pPr marL="700088" lvl="2" indent="0">
              <a:spcBef>
                <a:spcPts val="405"/>
              </a:spcBef>
              <a:buClr>
                <a:srgbClr val="3F3F3F"/>
              </a:buClr>
              <a:buSzPts val="2400"/>
              <a:buNone/>
            </a:pPr>
            <a:endParaRPr sz="1800" dirty="0">
              <a:solidFill>
                <a:srgbClr val="3F3F3F"/>
              </a:solidFill>
            </a:endParaRPr>
          </a:p>
          <a:p>
            <a:pPr marL="981075" lvl="3" indent="0">
              <a:spcBef>
                <a:spcPts val="210"/>
              </a:spcBef>
              <a:buClr>
                <a:srgbClr val="3F3F3F"/>
              </a:buClr>
              <a:buSzPts val="2400"/>
              <a:buNone/>
            </a:pPr>
            <a:r>
              <a:rPr lang="en" sz="1200" dirty="0">
                <a:solidFill>
                  <a:srgbClr val="3F3F3F"/>
                </a:solidFill>
              </a:rPr>
              <a:t>National Health Interview Survey – Disability Supplement 1995</a:t>
            </a:r>
            <a:endParaRPr sz="12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5</a:t>
            </a:fld>
            <a:endParaRPr lang="en"/>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A.S.</a:t>
            </a:r>
            <a:endParaRPr dirty="0"/>
          </a:p>
        </p:txBody>
      </p:sp>
      <p:sp>
        <p:nvSpPr>
          <p:cNvPr id="112" name="Google Shape;112;p6"/>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a:spcBef>
                <a:spcPts val="0"/>
              </a:spcBef>
              <a:buClr>
                <a:srgbClr val="3F3F3F"/>
              </a:buClr>
              <a:buFont typeface="Arial" panose="020B0604020202020204" pitchFamily="34" charset="0"/>
              <a:buChar char="•"/>
            </a:pPr>
            <a:r>
              <a:rPr lang="en" sz="1800" dirty="0">
                <a:solidFill>
                  <a:srgbClr val="3F3F3F"/>
                </a:solidFill>
              </a:rPr>
              <a:t>27 YO Male with Down Syndrome &amp; Mild I/DD presents to emergency room with his Mom &amp; Dad.</a:t>
            </a:r>
            <a:endParaRPr sz="1800" dirty="0">
              <a:solidFill>
                <a:srgbClr val="3F3F3F"/>
              </a:solidFill>
            </a:endParaRPr>
          </a:p>
          <a:p>
            <a:pPr lvl="1">
              <a:spcBef>
                <a:spcPts val="0"/>
              </a:spcBef>
              <a:buClr>
                <a:srgbClr val="3F3F3F"/>
              </a:buClr>
              <a:buChar char="○"/>
            </a:pPr>
            <a:r>
              <a:rPr lang="en" dirty="0">
                <a:solidFill>
                  <a:srgbClr val="3F3F3F"/>
                </a:solidFill>
              </a:rPr>
              <a:t>Present Medical History</a:t>
            </a:r>
            <a:endParaRPr dirty="0">
              <a:solidFill>
                <a:srgbClr val="3F3F3F"/>
              </a:solidFill>
            </a:endParaRPr>
          </a:p>
          <a:p>
            <a:pPr lvl="2">
              <a:spcBef>
                <a:spcPts val="0"/>
              </a:spcBef>
              <a:buClr>
                <a:srgbClr val="3F3F3F"/>
              </a:buClr>
              <a:buChar char="■"/>
            </a:pPr>
            <a:r>
              <a:rPr lang="en" sz="1350" dirty="0">
                <a:solidFill>
                  <a:srgbClr val="3F3F3F"/>
                </a:solidFill>
              </a:rPr>
              <a:t>Significant for new onset of abdominal discomfort and emesis x 1</a:t>
            </a:r>
            <a:endParaRPr sz="1350" dirty="0">
              <a:solidFill>
                <a:srgbClr val="3F3F3F"/>
              </a:solidFill>
            </a:endParaRPr>
          </a:p>
          <a:p>
            <a:pPr lvl="1">
              <a:spcBef>
                <a:spcPts val="0"/>
              </a:spcBef>
              <a:buClr>
                <a:srgbClr val="3F3F3F"/>
              </a:buClr>
              <a:buChar char="○"/>
            </a:pPr>
            <a:r>
              <a:rPr lang="en" dirty="0">
                <a:solidFill>
                  <a:srgbClr val="3F3F3F"/>
                </a:solidFill>
              </a:rPr>
              <a:t>Past Medical History</a:t>
            </a:r>
            <a:endParaRPr dirty="0">
              <a:solidFill>
                <a:srgbClr val="3F3F3F"/>
              </a:solidFill>
            </a:endParaRPr>
          </a:p>
          <a:p>
            <a:pPr lvl="2">
              <a:spcBef>
                <a:spcPts val="0"/>
              </a:spcBef>
              <a:buClr>
                <a:srgbClr val="3F3F3F"/>
              </a:buClr>
              <a:buChar char="■"/>
            </a:pPr>
            <a:r>
              <a:rPr lang="en" sz="1350" dirty="0">
                <a:solidFill>
                  <a:srgbClr val="3F3F3F"/>
                </a:solidFill>
              </a:rPr>
              <a:t>Hypothyroidism on Synthroid</a:t>
            </a:r>
            <a:endParaRPr sz="1350" dirty="0">
              <a:solidFill>
                <a:srgbClr val="3F3F3F"/>
              </a:solidFill>
            </a:endParaRPr>
          </a:p>
          <a:p>
            <a:pPr lvl="1">
              <a:spcBef>
                <a:spcPts val="0"/>
              </a:spcBef>
              <a:buClr>
                <a:srgbClr val="3F3F3F"/>
              </a:buClr>
              <a:buChar char="○"/>
            </a:pPr>
            <a:r>
              <a:rPr lang="en" dirty="0">
                <a:solidFill>
                  <a:srgbClr val="3F3F3F"/>
                </a:solidFill>
              </a:rPr>
              <a:t>Physical Exam </a:t>
            </a:r>
            <a:endParaRPr dirty="0">
              <a:solidFill>
                <a:srgbClr val="3F3F3F"/>
              </a:solidFill>
            </a:endParaRPr>
          </a:p>
          <a:p>
            <a:pPr lvl="2">
              <a:spcBef>
                <a:spcPts val="0"/>
              </a:spcBef>
              <a:buClr>
                <a:srgbClr val="3F3F3F"/>
              </a:buClr>
              <a:buChar char="■"/>
            </a:pPr>
            <a:r>
              <a:rPr lang="en" sz="1350" dirty="0">
                <a:solidFill>
                  <a:srgbClr val="3F3F3F"/>
                </a:solidFill>
              </a:rPr>
              <a:t>Vital Signs BP – 90/60 P – 110 T – 98.1 O2 Sat – 98 %</a:t>
            </a:r>
            <a:endParaRPr sz="1350" dirty="0">
              <a:solidFill>
                <a:srgbClr val="3F3F3F"/>
              </a:solidFill>
            </a:endParaRPr>
          </a:p>
          <a:p>
            <a:pPr lvl="2">
              <a:spcBef>
                <a:spcPts val="0"/>
              </a:spcBef>
              <a:buClr>
                <a:srgbClr val="3F3F3F"/>
              </a:buClr>
              <a:buChar char="■"/>
            </a:pPr>
            <a:r>
              <a:rPr lang="en" sz="1350" dirty="0">
                <a:solidFill>
                  <a:srgbClr val="3F3F3F"/>
                </a:solidFill>
              </a:rPr>
              <a:t>Abdomen – Positive Bowel Sounds in all four quadrants, soft, nontender, no distension</a:t>
            </a:r>
            <a:endParaRPr sz="135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t>Clinical Presentation – A.S.</a:t>
            </a:r>
            <a:endParaRPr dirty="0"/>
          </a:p>
        </p:txBody>
      </p:sp>
      <p:sp>
        <p:nvSpPr>
          <p:cNvPr id="118" name="Google Shape;118;p7"/>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290512" indent="-285750">
              <a:spcBef>
                <a:spcPts val="0"/>
              </a:spcBef>
              <a:buClr>
                <a:srgbClr val="3F3F3F"/>
              </a:buClr>
              <a:buSzPts val="2300"/>
              <a:buFont typeface="Arial" panose="020B0604020202020204" pitchFamily="34" charset="0"/>
              <a:buChar char="•"/>
            </a:pPr>
            <a:r>
              <a:rPr lang="en" sz="1725" dirty="0">
                <a:solidFill>
                  <a:srgbClr val="3F3F3F"/>
                </a:solidFill>
              </a:rPr>
              <a:t>Clinical Management</a:t>
            </a:r>
            <a:endParaRPr sz="1725" dirty="0">
              <a:solidFill>
                <a:srgbClr val="3F3F3F"/>
              </a:solidFill>
            </a:endParaRPr>
          </a:p>
          <a:p>
            <a:pPr marL="633413" lvl="1" indent="-285750">
              <a:spcBef>
                <a:spcPts val="360"/>
              </a:spcBef>
              <a:buClr>
                <a:srgbClr val="3F3F3F"/>
              </a:buClr>
              <a:buSzPts val="2300"/>
              <a:buFont typeface="Courier New" panose="02070309020205020404" pitchFamily="49" charset="0"/>
              <a:buChar char="o"/>
            </a:pPr>
            <a:r>
              <a:rPr lang="en" sz="1725" dirty="0">
                <a:solidFill>
                  <a:srgbClr val="3F3F3F"/>
                </a:solidFill>
              </a:rPr>
              <a:t>Initial ER assessment resulted in diagnosis of viral gastroenteritis.</a:t>
            </a:r>
            <a:endParaRPr sz="1725" dirty="0">
              <a:solidFill>
                <a:srgbClr val="3F3F3F"/>
              </a:solidFill>
            </a:endParaRPr>
          </a:p>
          <a:p>
            <a:pPr marL="557213" lvl="1" indent="-209550">
              <a:spcBef>
                <a:spcPts val="360"/>
              </a:spcBef>
              <a:buClr>
                <a:srgbClr val="3F3F3F"/>
              </a:buClr>
              <a:buSzPts val="2300"/>
              <a:buFont typeface="Arial"/>
              <a:buChar char="○"/>
            </a:pPr>
            <a:r>
              <a:rPr lang="en" sz="1725" dirty="0">
                <a:solidFill>
                  <a:srgbClr val="3F3F3F"/>
                </a:solidFill>
              </a:rPr>
              <a:t>Discharged home with instructions to drink fluids and return if no improvement.</a:t>
            </a:r>
            <a:endParaRPr sz="1725" dirty="0">
              <a:solidFill>
                <a:srgbClr val="3F3F3F"/>
              </a:solidFill>
            </a:endParaRPr>
          </a:p>
          <a:p>
            <a:pPr marL="557213" lvl="1" indent="-209550">
              <a:spcBef>
                <a:spcPts val="360"/>
              </a:spcBef>
              <a:buClr>
                <a:srgbClr val="3F3F3F"/>
              </a:buClr>
              <a:buSzPts val="2300"/>
              <a:buFont typeface="Arial"/>
              <a:buChar char="○"/>
            </a:pPr>
            <a:r>
              <a:rPr lang="en" sz="1725" dirty="0">
                <a:solidFill>
                  <a:srgbClr val="3F3F3F"/>
                </a:solidFill>
              </a:rPr>
              <a:t>Return to ER the next day due to persistent emesis, labs done and glucose is 995.</a:t>
            </a:r>
            <a:endParaRPr sz="1725" dirty="0">
              <a:solidFill>
                <a:srgbClr val="3F3F3F"/>
              </a:solidFill>
            </a:endParaRPr>
          </a:p>
          <a:p>
            <a:pPr marL="557213" lvl="1" indent="-209550">
              <a:spcBef>
                <a:spcPts val="360"/>
              </a:spcBef>
              <a:buClr>
                <a:srgbClr val="3F3F3F"/>
              </a:buClr>
              <a:buSzPts val="2300"/>
              <a:buFont typeface="Arial"/>
              <a:buChar char="○"/>
            </a:pPr>
            <a:r>
              <a:rPr lang="en" sz="1725" dirty="0">
                <a:solidFill>
                  <a:srgbClr val="3F3F3F"/>
                </a:solidFill>
              </a:rPr>
              <a:t>Admitted to medical unit, challenges to obtain labs and adhere to dietary restrictions.</a:t>
            </a:r>
            <a:endParaRPr sz="1725"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 dirty="0">
                <a:solidFill>
                  <a:schemeClr val="dk1"/>
                </a:solidFill>
              </a:rPr>
              <a:t>Across The Lifespan</a:t>
            </a:r>
            <a:endParaRPr dirty="0">
              <a:solidFill>
                <a:schemeClr val="dk1"/>
              </a:solidFill>
              <a:latin typeface="Arial"/>
              <a:ea typeface="Arial"/>
              <a:cs typeface="Arial"/>
              <a:sym typeface="Arial"/>
            </a:endParaRPr>
          </a:p>
        </p:txBody>
      </p:sp>
      <p:pic>
        <p:nvPicPr>
          <p:cNvPr id="124" name="Google Shape;124;p8"/>
          <p:cNvPicPr preferRelativeResize="0">
            <a:picLocks noGrp="1"/>
          </p:cNvPicPr>
          <p:nvPr>
            <p:ph sz="half" idx="1"/>
          </p:nvPr>
        </p:nvPicPr>
        <p:blipFill rotWithShape="1">
          <a:blip r:embed="rId3">
            <a:alphaModFix/>
          </a:blip>
          <a:stretch/>
        </p:blipFill>
        <p:spPr>
          <a:xfrm>
            <a:off x="578409" y="1143000"/>
            <a:ext cx="2557931" cy="3400425"/>
          </a:xfrm>
          <a:prstGeom prst="rect">
            <a:avLst/>
          </a:prstGeom>
          <a:noFill/>
          <a:ln>
            <a:noFill/>
          </a:ln>
        </p:spPr>
      </p:pic>
      <p:sp>
        <p:nvSpPr>
          <p:cNvPr id="125" name="Google Shape;125;p8"/>
          <p:cNvSpPr txBox="1">
            <a:spLocks noGrp="1"/>
          </p:cNvSpPr>
          <p:nvPr>
            <p:ph sz="half" idx="2"/>
          </p:nvPr>
        </p:nvSpPr>
        <p:spPr>
          <a:prstGeom prst="rect">
            <a:avLst/>
          </a:prstGeom>
          <a:noFill/>
          <a:ln>
            <a:noFill/>
          </a:ln>
        </p:spPr>
        <p:txBody>
          <a:bodyPr spcFirstLastPara="1" wrap="square" lIns="68569" tIns="34275" rIns="68569" bIns="34275" anchor="t" anchorCtr="0">
            <a:noAutofit/>
          </a:bodyPr>
          <a:lstStyle/>
          <a:p>
            <a:pPr marL="257175" indent="-257175">
              <a:spcBef>
                <a:spcPts val="0"/>
              </a:spcBef>
              <a:buClr>
                <a:srgbClr val="3F3F3F"/>
              </a:buClr>
            </a:pPr>
            <a:r>
              <a:rPr lang="en" sz="1800" dirty="0">
                <a:solidFill>
                  <a:srgbClr val="3F3F3F"/>
                </a:solidFill>
              </a:rPr>
              <a:t>Shortage of Health Professionals</a:t>
            </a:r>
            <a:endParaRPr sz="1800" dirty="0">
              <a:solidFill>
                <a:srgbClr val="3F3F3F"/>
              </a:solidFill>
            </a:endParaRPr>
          </a:p>
          <a:p>
            <a:pPr marL="0" indent="0">
              <a:buNone/>
            </a:pPr>
            <a:endParaRPr sz="1800" dirty="0">
              <a:solidFill>
                <a:srgbClr val="3F3F3F"/>
              </a:solidFill>
            </a:endParaRPr>
          </a:p>
          <a:p>
            <a:pPr marL="257175" indent="-257175">
              <a:buClr>
                <a:srgbClr val="3F3F3F"/>
              </a:buClr>
            </a:pPr>
            <a:r>
              <a:rPr lang="en" sz="1800" dirty="0">
                <a:solidFill>
                  <a:srgbClr val="3F3F3F"/>
                </a:solidFill>
              </a:rPr>
              <a:t>Access to Quality Care</a:t>
            </a:r>
            <a:endParaRPr sz="1800" dirty="0">
              <a:solidFill>
                <a:srgbClr val="3F3F3F"/>
              </a:solidFill>
            </a:endParaRPr>
          </a:p>
          <a:p>
            <a:pPr marL="0" indent="0">
              <a:buNone/>
            </a:pPr>
            <a:endParaRPr sz="1800" dirty="0">
              <a:solidFill>
                <a:srgbClr val="3F3F3F"/>
              </a:solidFill>
            </a:endParaRPr>
          </a:p>
          <a:p>
            <a:pPr marL="257175" indent="-257175">
              <a:buClr>
                <a:srgbClr val="3F3F3F"/>
              </a:buClr>
            </a:pPr>
            <a:r>
              <a:rPr lang="en" sz="1800" dirty="0">
                <a:solidFill>
                  <a:srgbClr val="3F3F3F"/>
                </a:solidFill>
              </a:rPr>
              <a:t>Transitions</a:t>
            </a:r>
            <a:endParaRPr sz="1800"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342900" y="597694"/>
            <a:ext cx="6172200" cy="606029"/>
          </a:xfrm>
          <a:prstGeom prst="rect">
            <a:avLst/>
          </a:prstGeom>
          <a:noFill/>
          <a:ln>
            <a:noFill/>
          </a:ln>
        </p:spPr>
        <p:txBody>
          <a:bodyPr spcFirstLastPara="1" wrap="square" lIns="68569" tIns="34275" rIns="68569" bIns="34275" anchor="ctr" anchorCtr="0">
            <a:noAutofit/>
          </a:bodyPr>
          <a:lstStyle/>
          <a:p>
            <a:pPr algn="ctr"/>
            <a:r>
              <a:rPr lang="en" dirty="0"/>
              <a:t>The Current State of Health Care for People With Disabilities</a:t>
            </a:r>
            <a:endParaRPr dirty="0"/>
          </a:p>
        </p:txBody>
      </p:sp>
      <p:sp>
        <p:nvSpPr>
          <p:cNvPr id="132" name="Google Shape;132;p9"/>
          <p:cNvSpPr txBox="1">
            <a:spLocks noGrp="1"/>
          </p:cNvSpPr>
          <p:nvPr>
            <p:ph idx="1"/>
          </p:nvPr>
        </p:nvSpPr>
        <p:spPr>
          <a:xfrm>
            <a:off x="342900" y="1283494"/>
            <a:ext cx="6172200" cy="3400425"/>
          </a:xfrm>
          <a:prstGeom prst="rect">
            <a:avLst/>
          </a:prstGeom>
          <a:noFill/>
          <a:ln>
            <a:noFill/>
          </a:ln>
        </p:spPr>
        <p:txBody>
          <a:bodyPr spcFirstLastPara="1" wrap="square" lIns="68569" tIns="34275" rIns="68569" bIns="34275" anchor="t" anchorCtr="0">
            <a:noAutofit/>
          </a:bodyPr>
          <a:lstStyle/>
          <a:p>
            <a:pPr indent="-285750">
              <a:spcBef>
                <a:spcPts val="0"/>
              </a:spcBef>
              <a:buClr>
                <a:srgbClr val="3F3F3F"/>
              </a:buClr>
              <a:buSzPts val="2400"/>
              <a:buFont typeface="Arial" panose="020B0604020202020204" pitchFamily="34" charset="0"/>
              <a:buChar char="•"/>
            </a:pPr>
            <a:r>
              <a:rPr lang="en" sz="1800" dirty="0">
                <a:solidFill>
                  <a:srgbClr val="3F3F3F"/>
                </a:solidFill>
              </a:rPr>
              <a:t>Elements of Effective Health Care</a:t>
            </a:r>
            <a:endParaRPr sz="1800" dirty="0">
              <a:solidFill>
                <a:srgbClr val="3F3F3F"/>
              </a:solidFill>
            </a:endParaRPr>
          </a:p>
          <a:p>
            <a:pPr lvl="1" indent="-285750">
              <a:spcBef>
                <a:spcPts val="0"/>
              </a:spcBef>
              <a:buClr>
                <a:srgbClr val="3F3F3F"/>
              </a:buClr>
              <a:buSzPts val="2400"/>
              <a:buFont typeface="Arial"/>
              <a:buChar char="○"/>
            </a:pPr>
            <a:r>
              <a:rPr lang="en" dirty="0">
                <a:solidFill>
                  <a:srgbClr val="3F3F3F"/>
                </a:solidFill>
              </a:rPr>
              <a:t>Professional education and training</a:t>
            </a:r>
            <a:endParaRPr dirty="0">
              <a:solidFill>
                <a:srgbClr val="3F3F3F"/>
              </a:solidFill>
            </a:endParaRPr>
          </a:p>
          <a:p>
            <a:pPr lvl="1" indent="-285750">
              <a:spcBef>
                <a:spcPts val="0"/>
              </a:spcBef>
              <a:buClr>
                <a:srgbClr val="3F3F3F"/>
              </a:buClr>
              <a:buSzPts val="2400"/>
              <a:buFont typeface="Arial"/>
              <a:buChar char="○"/>
            </a:pPr>
            <a:r>
              <a:rPr lang="en" dirty="0">
                <a:solidFill>
                  <a:srgbClr val="3F3F3F"/>
                </a:solidFill>
              </a:rPr>
              <a:t>Coordinated care with a team approach</a:t>
            </a:r>
            <a:endParaRPr dirty="0">
              <a:solidFill>
                <a:srgbClr val="3F3F3F"/>
              </a:solidFill>
            </a:endParaRPr>
          </a:p>
          <a:p>
            <a:pPr lvl="1" indent="-285750">
              <a:spcBef>
                <a:spcPts val="0"/>
              </a:spcBef>
              <a:buClr>
                <a:srgbClr val="3F3F3F"/>
              </a:buClr>
              <a:buSzPts val="2400"/>
              <a:buFont typeface="Arial"/>
              <a:buChar char="○"/>
            </a:pPr>
            <a:r>
              <a:rPr lang="en" dirty="0">
                <a:solidFill>
                  <a:srgbClr val="3F3F3F"/>
                </a:solidFill>
              </a:rPr>
              <a:t>Tools to ensure effective communication with patients</a:t>
            </a:r>
            <a:endParaRPr dirty="0">
              <a:solidFill>
                <a:srgbClr val="3F3F3F"/>
              </a:solidFill>
            </a:endParaRPr>
          </a:p>
          <a:p>
            <a:pPr lvl="1" indent="-285750">
              <a:spcBef>
                <a:spcPts val="0"/>
              </a:spcBef>
              <a:buClr>
                <a:srgbClr val="3F3F3F"/>
              </a:buClr>
              <a:buSzPts val="2400"/>
              <a:buFont typeface="Arial"/>
              <a:buChar char="○"/>
            </a:pPr>
            <a:r>
              <a:rPr lang="en" dirty="0">
                <a:solidFill>
                  <a:srgbClr val="3F3F3F"/>
                </a:solidFill>
              </a:rPr>
              <a:t>Allowing more time for medical visits</a:t>
            </a:r>
            <a:endParaRPr dirty="0">
              <a:solidFill>
                <a:srgbClr val="3F3F3F"/>
              </a:solidFill>
            </a:endParaRPr>
          </a:p>
          <a:p>
            <a:pPr lvl="1" indent="-285750">
              <a:spcBef>
                <a:spcPts val="0"/>
              </a:spcBef>
              <a:buClr>
                <a:srgbClr val="3F3F3F"/>
              </a:buClr>
              <a:buSzPts val="2400"/>
              <a:buFont typeface="Arial"/>
              <a:buChar char="○"/>
            </a:pPr>
            <a:r>
              <a:rPr lang="en" dirty="0">
                <a:solidFill>
                  <a:srgbClr val="3F3F3F"/>
                </a:solidFill>
              </a:rPr>
              <a:t>Accessible diagnostic  and other  equipment</a:t>
            </a:r>
            <a:endParaRPr dirty="0">
              <a:solidFill>
                <a:srgbClr val="3F3F3F"/>
              </a:solidFill>
            </a:endParaRPr>
          </a:p>
        </p:txBody>
      </p:sp>
      <p:sp>
        <p:nvSpPr>
          <p:cNvPr id="2" name="Slide Number Placeholder 1"/>
          <p:cNvSpPr>
            <a:spLocks noGrp="1"/>
          </p:cNvSpPr>
          <p:nvPr>
            <p:ph type="sldNum" sz="quarter" idx="10"/>
          </p:nvPr>
        </p:nvSpPr>
        <p:spPr/>
        <p:txBody>
          <a:bodyPr/>
          <a:lstStyle/>
          <a:p>
            <a:fld id="{00000000-1234-1234-1234-123412341234}" type="slidenum">
              <a:rPr lang="en" smtClean="0"/>
              <a:pPr/>
              <a:t>9</a:t>
            </a:fld>
            <a:endParaRPr lang="en"/>
          </a:p>
        </p:txBody>
      </p:sp>
    </p:spTree>
  </p:cSld>
  <p:clrMapOvr>
    <a:masterClrMapping/>
  </p:clrMapOvr>
</p:sld>
</file>

<file path=ppt/theme/theme1.xml><?xml version="1.0" encoding="utf-8"?>
<a:theme xmlns:a="http://schemas.openxmlformats.org/drawingml/2006/main" name="Rutgers Boggs Center Powerpoint Theme Templat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tgers seal PPT template with BC UCEDD-LEND" id="{187E1435-D389-2E42-B043-52BC739D2897}" vid="{0E206C9C-A11C-E04F-822C-CCE9D0B19FC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Rutgers seal PPT template with BC UCEDD-LEND</Template>
  <TotalTime>90</TotalTime>
  <Words>3188</Words>
  <Application>Microsoft Macintosh PowerPoint</Application>
  <PresentationFormat>Custom</PresentationFormat>
  <Paragraphs>421</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Times New Roman</vt:lpstr>
      <vt:lpstr>Trebuchet MS</vt:lpstr>
      <vt:lpstr>Wingdings</vt:lpstr>
      <vt:lpstr>Rutgers Boggs Center Powerpoint Theme Template</vt:lpstr>
      <vt:lpstr>  What’s Developmental Disabilities Got To Do With It? PRIMARY CARE CHALLENGES &amp; DEVELOPMENTAL DISABILITIES</vt:lpstr>
      <vt:lpstr>Overview</vt:lpstr>
      <vt:lpstr>Objectives</vt:lpstr>
      <vt:lpstr>Developmental Disabilities</vt:lpstr>
      <vt:lpstr>Demographics</vt:lpstr>
      <vt:lpstr>Clinical Presentation – A.S.</vt:lpstr>
      <vt:lpstr>Clinical Presentation – A.S.</vt:lpstr>
      <vt:lpstr>Across The Lifespan</vt:lpstr>
      <vt:lpstr>The Current State of Health Care for People With Disabilities</vt:lpstr>
      <vt:lpstr>Clinical Presentation Outcome – A.S.</vt:lpstr>
      <vt:lpstr>Barriers to Health Care</vt:lpstr>
      <vt:lpstr>Focus Group - Rutgers Robert Wood Johnson Medical School</vt:lpstr>
      <vt:lpstr>Clinical Presentation – Q.G.</vt:lpstr>
      <vt:lpstr>Clinical Presentation – Q.G.</vt:lpstr>
      <vt:lpstr>Core Competencies on Disability for Health Care Education (April 2018) </vt:lpstr>
      <vt:lpstr>Education of Health Professionals</vt:lpstr>
      <vt:lpstr>Clinical Presentation – Q.G.</vt:lpstr>
      <vt:lpstr>Clinical Presentation – Q.G.</vt:lpstr>
      <vt:lpstr>Statistics</vt:lpstr>
      <vt:lpstr>Secondary Disabilities</vt:lpstr>
      <vt:lpstr>Secondary Conditions</vt:lpstr>
      <vt:lpstr>Clinical Presentation – I.F.</vt:lpstr>
      <vt:lpstr>Clinical Presentation – I.F.</vt:lpstr>
      <vt:lpstr>Life Expectancy &amp; DD</vt:lpstr>
      <vt:lpstr>Clinical Outcome – I.F.</vt:lpstr>
      <vt:lpstr>Osteoporosis Risk Factors: DD</vt:lpstr>
      <vt:lpstr>Osteoporosis Risk Factors: DD</vt:lpstr>
      <vt:lpstr>Osteoporosis: Screening/Treatment</vt:lpstr>
      <vt:lpstr>Osteoporosis: Prevention</vt:lpstr>
      <vt:lpstr>End Of Life Issues</vt:lpstr>
      <vt:lpstr>Take Home Points</vt:lpstr>
      <vt:lpstr>Take Home Points</vt:lpstr>
      <vt:lpstr>References</vt:lpstr>
      <vt:lpstr>Contact Information</vt:lpstr>
      <vt:lpstr>Questions ?</vt:lpstr>
      <vt:lpstr>Funding Acknowledgment &amp;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Developmental Disabilities Got To Do With It? PRIMARY CARE CHALLENGES &amp; DEVELOPMENTAL DISABILITIES</dc:title>
  <dc:creator>rory scott</dc:creator>
  <cp:lastModifiedBy>Microsoft Office User</cp:lastModifiedBy>
  <cp:revision>35</cp:revision>
  <cp:lastPrinted>2020-03-18T05:48:02Z</cp:lastPrinted>
  <dcterms:modified xsi:type="dcterms:W3CDTF">2020-05-19T10:07:38Z</dcterms:modified>
</cp:coreProperties>
</file>